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304" r:id="rId3"/>
    <p:sldId id="306" r:id="rId4"/>
    <p:sldId id="300" r:id="rId5"/>
    <p:sldId id="257" r:id="rId6"/>
    <p:sldId id="258" r:id="rId7"/>
    <p:sldId id="260" r:id="rId8"/>
    <p:sldId id="259" r:id="rId9"/>
    <p:sldId id="261" r:id="rId10"/>
    <p:sldId id="262" r:id="rId11"/>
    <p:sldId id="263" r:id="rId12"/>
    <p:sldId id="265" r:id="rId13"/>
    <p:sldId id="266" r:id="rId14"/>
    <p:sldId id="267" r:id="rId15"/>
    <p:sldId id="285" r:id="rId16"/>
    <p:sldId id="293" r:id="rId17"/>
    <p:sldId id="281" r:id="rId18"/>
    <p:sldId id="301" r:id="rId19"/>
    <p:sldId id="307" r:id="rId20"/>
    <p:sldId id="309" r:id="rId21"/>
    <p:sldId id="310" r:id="rId22"/>
    <p:sldId id="311" r:id="rId23"/>
    <p:sldId id="312" r:id="rId24"/>
    <p:sldId id="313" r:id="rId25"/>
    <p:sldId id="314" r:id="rId26"/>
    <p:sldId id="302" r:id="rId27"/>
    <p:sldId id="303" r:id="rId28"/>
    <p:sldId id="274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5" d="100"/>
          <a:sy n="55" d="100"/>
        </p:scale>
        <p:origin x="-213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28/11/18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46dff093bc_1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46dff093bc_1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47eada524a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47eada524a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1640C0-C4C4-B348-A9FB-265EF5637517}" type="slidenum">
              <a:rPr lang="en-US"/>
              <a:pPr/>
              <a:t>5</a:t>
            </a:fld>
            <a:endParaRPr lang="en-US"/>
          </a:p>
        </p:txBody>
      </p:sp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8AE0F9-A1FD-F543-8787-565EFABB6692}" type="slidenum">
              <a:rPr lang="en-US"/>
              <a:pPr/>
              <a:t>6</a:t>
            </a:fld>
            <a:endParaRPr lang="en-US"/>
          </a:p>
        </p:txBody>
      </p:sp>
      <p:sp>
        <p:nvSpPr>
          <p:cNvPr id="19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6DF389-0FA3-EE4D-887B-577D0BF4136F}" type="slidenum">
              <a:rPr lang="en-US"/>
              <a:pPr/>
              <a:t>8</a:t>
            </a:fld>
            <a:endParaRPr lang="en-US"/>
          </a:p>
        </p:txBody>
      </p:sp>
      <p:sp>
        <p:nvSpPr>
          <p:cNvPr id="19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47eada524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47eada524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47eada524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47eada524a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47eada524a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47eada524a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47eada524a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47eada524a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47eada524a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47eada524a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 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8"/>
          <p:cNvSpPr txBox="1">
            <a:spLocks noGrp="1"/>
          </p:cNvSpPr>
          <p:nvPr>
            <p:ph type="body" idx="1"/>
          </p:nvPr>
        </p:nvSpPr>
        <p:spPr>
          <a:xfrm>
            <a:off x="579438" y="1814512"/>
            <a:ext cx="8231100" cy="39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SzPts val="1800"/>
              <a:buFont typeface="Arial"/>
              <a:buNone/>
              <a:defRPr sz="2000" b="0" i="0" u="none" strike="noStrike" cap="none"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Font typeface="Arial"/>
              <a:buNone/>
              <a:defRPr sz="1800" b="0" i="0" u="none" strike="noStrike" cap="none"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SzPts val="1400"/>
              <a:buFont typeface="Arial"/>
              <a:buNone/>
              <a:defRPr sz="1600" b="0" i="0" u="none" strike="noStrike" cap="none"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SzPts val="1400"/>
              <a:buFont typeface="Arial"/>
              <a:buNone/>
              <a:defRPr sz="1400" b="0" i="0" u="none" strike="noStrike" cap="none"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SzPts val="1400"/>
              <a:buFont typeface="Arial"/>
              <a:buNone/>
              <a:defRPr sz="1400" b="0" i="0" u="none" strike="noStrike" cap="none"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18"/>
          <p:cNvSpPr txBox="1">
            <a:spLocks noGrp="1"/>
          </p:cNvSpPr>
          <p:nvPr>
            <p:ph type="sldNum" idx="12"/>
          </p:nvPr>
        </p:nvSpPr>
        <p:spPr>
          <a:xfrm>
            <a:off x="6943606" y="6444308"/>
            <a:ext cx="21330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8"/>
          <p:cNvSpPr txBox="1">
            <a:spLocks noGrp="1"/>
          </p:cNvSpPr>
          <p:nvPr>
            <p:ph type="title"/>
          </p:nvPr>
        </p:nvSpPr>
        <p:spPr>
          <a:xfrm>
            <a:off x="581144" y="617539"/>
            <a:ext cx="82293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3400" b="1" i="0" u="none" strike="noStrike" cap="none">
                <a:solidFill>
                  <a:srgbClr val="FF5000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42945" marR="0" lvl="5" indent="-4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685891" marR="0" lvl="6" indent="-9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028837" marR="0" lvl="7" indent="-13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371782" marR="0" lvl="8" indent="-18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93544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+Left Orange">
  <p:cSld name="Title Only+Left Orange">
    <p:bg>
      <p:bgPr>
        <a:solidFill>
          <a:srgbClr val="FFFFFF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-33050" y="-22000"/>
            <a:ext cx="3847800" cy="6902000"/>
          </a:xfrm>
          <a:prstGeom prst="rect">
            <a:avLst/>
          </a:prstGeom>
          <a:solidFill>
            <a:srgbClr val="FF5000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i="0" u="none" strike="noStrike" cap="none">
                <a:solidFill>
                  <a:srgbClr val="FFFFFF"/>
                </a:solidFill>
              </a:defRPr>
            </a:lvl1pPr>
            <a:lvl2pPr marR="0" lvl="1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4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4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4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4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4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4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4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4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1"/>
          </p:nvPr>
        </p:nvSpPr>
        <p:spPr>
          <a:xfrm>
            <a:off x="4105550" y="810967"/>
            <a:ext cx="4297800" cy="5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Quicksand"/>
              <a:buChar char="●"/>
              <a:defRPr sz="1800" i="0" u="none" strike="noStrike" cap="none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1750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Quicksand"/>
              <a:buChar char="○"/>
              <a:defRPr sz="1800" i="0" u="none" strike="noStrike" cap="none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1750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Quicksand"/>
              <a:buChar char="■"/>
              <a:defRPr sz="1800" i="0" u="none" strike="noStrike" cap="none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Quicksand"/>
              <a:buChar char="●"/>
              <a:defRPr sz="1800" i="0" u="none" strike="noStrike" cap="none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175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Quicksand"/>
              <a:buChar char="○"/>
              <a:defRPr sz="1800" i="0" u="none" strike="noStrike" cap="none">
                <a:solidFill>
                  <a:srgbClr val="595959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175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Quicksand"/>
              <a:buChar char="■"/>
              <a:defRPr sz="1800" i="0" u="none" strike="noStrike" cap="non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175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Quicksand"/>
              <a:buChar char="●"/>
              <a:defRPr sz="1800" i="0" u="none" strike="noStrike" cap="non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175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Quicksand"/>
              <a:buChar char="○"/>
              <a:defRPr sz="1800" i="0" u="none" strike="noStrike" cap="non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175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Quicksand"/>
              <a:buChar char="■"/>
              <a:defRPr sz="1800" i="0" u="none" strike="noStrike" cap="none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30607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28/11/18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28/11/18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28/11/18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hyperlink" Target="http://creativecommons.org/licenses/by-nc-sa/4.0/" TargetMode="Externa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2016 except where credited elsewhere.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5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75635" y="6428175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eaipatterns.com/" TargetMode="Externa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allerina.io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Enterprise_service_bu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ntegration between services and mediation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r>
              <a:rPr lang="en-US" dirty="0">
                <a:ea typeface="ヒラギノ角ゴ ProN W3" charset="0"/>
                <a:cs typeface="ヒラギノ角ゴ ProN W3" charset="0"/>
              </a:rPr>
              <a:t>Software Engineering Programme</a:t>
            </a:r>
          </a:p>
          <a:p>
            <a:r>
              <a:rPr lang="en-US" smtClean="0">
                <a:ea typeface="ヒラギノ角ゴ ProN W3" charset="0"/>
                <a:cs typeface="ヒラギノ角ゴ ProN W3" charset="0"/>
              </a:rPr>
              <a:t>December 2018</a:t>
            </a:r>
            <a:endParaRPr lang="en-US" dirty="0" smtClean="0">
              <a:ea typeface="ヒラギノ角ゴ ProN W3" charset="0"/>
              <a:cs typeface="ヒラギノ角ゴ ProN W3" charset="0"/>
            </a:endParaRPr>
          </a:p>
          <a:p>
            <a:endParaRPr lang="en-US" dirty="0">
              <a:ea typeface="ヒラギノ角ゴ ProN W3" charset="0"/>
              <a:cs typeface="ヒラギノ角ゴ ProN W3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731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ESB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Almost all ESBs work on the same principle</a:t>
            </a:r>
          </a:p>
          <a:p>
            <a:endParaRPr lang="en-US" dirty="0"/>
          </a:p>
          <a:p>
            <a:r>
              <a:rPr lang="en-US" dirty="0" smtClean="0"/>
              <a:t>Message arrives</a:t>
            </a:r>
          </a:p>
          <a:p>
            <a:r>
              <a:rPr lang="en-US" dirty="0" smtClean="0"/>
              <a:t>Sequence of actions (Pipeline)</a:t>
            </a:r>
          </a:p>
          <a:p>
            <a:r>
              <a:rPr lang="en-US" dirty="0" smtClean="0"/>
              <a:t>Message is sent 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995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Graphically </a:t>
            </a:r>
            <a:br>
              <a:rPr lang="en-US" dirty="0" smtClean="0"/>
            </a:br>
            <a:r>
              <a:rPr lang="en-US" sz="3100" dirty="0" smtClean="0"/>
              <a:t>Apache Synapse terminology used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37" y="2403181"/>
            <a:ext cx="8718550" cy="241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6593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some tooling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658" y="1417638"/>
            <a:ext cx="6394048" cy="431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23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Tooling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73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24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4115"/>
            <a:ext cx="9144000" cy="55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11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Enterprise Integration Patterns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1397000"/>
            <a:ext cx="76438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402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Enterprise Integration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635" y="1600200"/>
            <a:ext cx="5212365" cy="4525963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http://www.eaipatterns.com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The book</a:t>
            </a:r>
          </a:p>
          <a:p>
            <a:pPr lvl="1"/>
            <a:r>
              <a:rPr lang="en-US" dirty="0"/>
              <a:t>Enterprise Integration </a:t>
            </a:r>
            <a:r>
              <a:rPr lang="en-US" dirty="0" smtClean="0"/>
              <a:t>Patterns</a:t>
            </a:r>
          </a:p>
          <a:p>
            <a:pPr lvl="1"/>
            <a:r>
              <a:rPr lang="en-US" dirty="0" err="1" smtClean="0"/>
              <a:t>Gregor</a:t>
            </a:r>
            <a:r>
              <a:rPr lang="en-US" dirty="0" smtClean="0"/>
              <a:t> </a:t>
            </a:r>
            <a:r>
              <a:rPr lang="en-US" dirty="0" err="1" smtClean="0"/>
              <a:t>Hohpe</a:t>
            </a:r>
            <a:r>
              <a:rPr lang="en-US" dirty="0" smtClean="0"/>
              <a:t>, </a:t>
            </a:r>
            <a:r>
              <a:rPr lang="en-US" dirty="0"/>
              <a:t>Bobby </a:t>
            </a:r>
            <a:r>
              <a:rPr lang="en-US" dirty="0" smtClean="0"/>
              <a:t>Woolf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417638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143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-2743"/>
            <a:ext cx="8229600" cy="1143000"/>
          </a:xfrm>
          <a:ln/>
        </p:spPr>
        <p:txBody>
          <a:bodyPr>
            <a:normAutofit fontScale="90000"/>
          </a:bodyPr>
          <a:lstStyle/>
          <a:p>
            <a:r>
              <a:rPr lang="en-US" dirty="0"/>
              <a:t>High Performance and Stability</a:t>
            </a:r>
          </a:p>
        </p:txBody>
      </p:sp>
      <p:sp>
        <p:nvSpPr>
          <p:cNvPr id="327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5414" y="1035844"/>
            <a:ext cx="8233172" cy="2196703"/>
          </a:xfrm>
          <a:ln/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</a:pPr>
            <a:r>
              <a:rPr lang="en-US" sz="1900"/>
              <a:t>Supports 1000s of concurrent non-blocking HTTP transaction per server</a:t>
            </a:r>
          </a:p>
          <a:p>
            <a:pPr>
              <a:spcBef>
                <a:spcPts val="413"/>
              </a:spcBef>
            </a:pPr>
            <a:r>
              <a:rPr lang="en-US" sz="1900"/>
              <a:t>Pure streaming and Optimization using Message relay (on-demand processing of messages)</a:t>
            </a:r>
          </a:p>
          <a:p>
            <a:pPr>
              <a:spcBef>
                <a:spcPts val="413"/>
              </a:spcBef>
            </a:pPr>
            <a:r>
              <a:rPr lang="en-US" sz="1900"/>
              <a:t>Very Low latency (0.5 ms for Non-Blocking IO transport)</a:t>
            </a:r>
          </a:p>
          <a:p>
            <a:pPr>
              <a:spcBef>
                <a:spcPts val="413"/>
              </a:spcBef>
            </a:pPr>
            <a:r>
              <a:rPr lang="en-US" sz="1900"/>
              <a:t>Long Term Execution Stability with Low Resources Utilization</a:t>
            </a:r>
          </a:p>
          <a:p>
            <a:pPr>
              <a:spcBef>
                <a:spcPts val="413"/>
              </a:spcBef>
            </a:pPr>
            <a:r>
              <a:rPr lang="en-US" sz="1900"/>
              <a:t>Response Caching</a:t>
            </a:r>
          </a:p>
        </p:txBody>
      </p:sp>
      <p:pic>
        <p:nvPicPr>
          <p:cNvPr id="32771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180" y="3667869"/>
            <a:ext cx="4598789" cy="2484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91" y="3196828"/>
            <a:ext cx="4107656" cy="304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2773" name="Rectangle 5"/>
          <p:cNvSpPr>
            <a:spLocks/>
          </p:cNvSpPr>
          <p:nvPr/>
        </p:nvSpPr>
        <p:spPr bwMode="auto">
          <a:xfrm>
            <a:off x="2297162" y="5625703"/>
            <a:ext cx="361635" cy="261610"/>
          </a:xfrm>
          <a:prstGeom prst="rect">
            <a:avLst/>
          </a:pr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8" bIns="0">
            <a:spAutoFit/>
          </a:bodyPr>
          <a:lstStyle/>
          <a:p>
            <a:pPr marL="40182"/>
            <a:r>
              <a:rPr lang="en-US" sz="1700">
                <a:ea typeface="ＭＳ Ｐゴシック" charset="0"/>
                <a:cs typeface="Gill Sans" charset="0"/>
              </a:rPr>
              <a:t>TPS</a:t>
            </a:r>
          </a:p>
        </p:txBody>
      </p:sp>
      <p:sp>
        <p:nvSpPr>
          <p:cNvPr id="32774" name="Rectangle 6"/>
          <p:cNvSpPr>
            <a:spLocks/>
          </p:cNvSpPr>
          <p:nvPr/>
        </p:nvSpPr>
        <p:spPr bwMode="auto">
          <a:xfrm>
            <a:off x="5353348" y="4572000"/>
            <a:ext cx="720708" cy="261610"/>
          </a:xfrm>
          <a:prstGeom prst="rect">
            <a:avLst/>
          </a:pr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8" bIns="0">
            <a:spAutoFit/>
          </a:bodyPr>
          <a:lstStyle/>
          <a:p>
            <a:pPr marL="40182"/>
            <a:r>
              <a:rPr lang="en-US" sz="1700">
                <a:ea typeface="ＭＳ Ｐゴシック" charset="0"/>
                <a:cs typeface="Gill Sans" charset="0"/>
              </a:rPr>
              <a:t>Latency</a:t>
            </a:r>
          </a:p>
        </p:txBody>
      </p:sp>
    </p:spTree>
    <p:extLst>
      <p:ext uri="{BB962C8B-B14F-4D97-AF65-F5344CB8AC3E}">
        <p14:creationId xmlns:p14="http://schemas.microsoft.com/office/powerpoint/2010/main" val="172907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How does mediation / integration fit into </a:t>
            </a:r>
            <a:r>
              <a:rPr lang="en-US" sz="3200" dirty="0" err="1" smtClean="0"/>
              <a:t>Microservices</a:t>
            </a:r>
            <a:r>
              <a:rPr lang="en-US" sz="3200" dirty="0"/>
              <a:t> </a:t>
            </a:r>
            <a:r>
              <a:rPr lang="en-US" sz="3200" dirty="0" smtClean="0"/>
              <a:t>/ Containers?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“Smart Endpoints and Dumb Pipes”</a:t>
            </a:r>
          </a:p>
        </p:txBody>
      </p:sp>
    </p:spTree>
    <p:extLst>
      <p:ext uri="{BB962C8B-B14F-4D97-AF65-F5344CB8AC3E}">
        <p14:creationId xmlns:p14="http://schemas.microsoft.com/office/powerpoint/2010/main" val="3271640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ESB-led integration has created “gates” hindering agile development</a:t>
            </a:r>
            <a:endParaRPr lang="en-US" sz="2800" dirty="0"/>
          </a:p>
        </p:txBody>
      </p:sp>
      <p:grpSp>
        <p:nvGrpSpPr>
          <p:cNvPr id="4" name="Google Shape;530;p47"/>
          <p:cNvGrpSpPr/>
          <p:nvPr/>
        </p:nvGrpSpPr>
        <p:grpSpPr>
          <a:xfrm>
            <a:off x="438150" y="1620357"/>
            <a:ext cx="3986100" cy="3887277"/>
            <a:chOff x="438150" y="241098"/>
            <a:chExt cx="3986100" cy="3887277"/>
          </a:xfrm>
        </p:grpSpPr>
        <p:sp>
          <p:nvSpPr>
            <p:cNvPr id="5" name="Google Shape;531;p47"/>
            <p:cNvSpPr/>
            <p:nvPr/>
          </p:nvSpPr>
          <p:spPr>
            <a:xfrm>
              <a:off x="438150" y="750975"/>
              <a:ext cx="3986100" cy="33774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32;p47"/>
            <p:cNvSpPr txBox="1"/>
            <p:nvPr/>
          </p:nvSpPr>
          <p:spPr>
            <a:xfrm>
              <a:off x="438150" y="241098"/>
              <a:ext cx="3986100" cy="434700"/>
            </a:xfrm>
            <a:prstGeom prst="rect">
              <a:avLst/>
            </a:prstGeom>
            <a:noFill/>
            <a:ln w="9525" cap="flat" cmpd="sng">
              <a:solidFill>
                <a:srgbClr val="666666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434343"/>
                  </a:solidFill>
                  <a:latin typeface="Quicksand Medium"/>
                  <a:ea typeface="Quicksand Medium"/>
                  <a:cs typeface="Quicksand Medium"/>
                  <a:sym typeface="Quicksand Medium"/>
                </a:rPr>
                <a:t>MONOLITH</a:t>
              </a:r>
              <a:endParaRPr sz="1100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Quicksand"/>
                  <a:ea typeface="Quicksand"/>
                  <a:cs typeface="Quicksand"/>
                  <a:sym typeface="Quicksand"/>
                </a:rPr>
                <a:t>Coordinated releases, organizational rigor, centralized change control</a:t>
              </a:r>
              <a:endParaRPr sz="90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7" name="Google Shape;533;p47"/>
          <p:cNvGrpSpPr/>
          <p:nvPr/>
        </p:nvGrpSpPr>
        <p:grpSpPr>
          <a:xfrm>
            <a:off x="566425" y="3543498"/>
            <a:ext cx="3763500" cy="1766513"/>
            <a:chOff x="566425" y="2164239"/>
            <a:chExt cx="3763500" cy="1766513"/>
          </a:xfrm>
        </p:grpSpPr>
        <p:grpSp>
          <p:nvGrpSpPr>
            <p:cNvPr id="8" name="Google Shape;534;p47"/>
            <p:cNvGrpSpPr/>
            <p:nvPr/>
          </p:nvGrpSpPr>
          <p:grpSpPr>
            <a:xfrm>
              <a:off x="566425" y="3430000"/>
              <a:ext cx="3763500" cy="500752"/>
              <a:chOff x="566425" y="3430000"/>
              <a:chExt cx="3763500" cy="500752"/>
            </a:xfrm>
          </p:grpSpPr>
          <p:cxnSp>
            <p:nvCxnSpPr>
              <p:cNvPr id="13" name="Google Shape;535;p47"/>
              <p:cNvCxnSpPr/>
              <p:nvPr/>
            </p:nvCxnSpPr>
            <p:spPr>
              <a:xfrm>
                <a:off x="566425" y="3430000"/>
                <a:ext cx="37635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99999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" name="Google Shape;536;p47"/>
              <p:cNvSpPr/>
              <p:nvPr/>
            </p:nvSpPr>
            <p:spPr>
              <a:xfrm>
                <a:off x="1156054" y="3590402"/>
                <a:ext cx="963300" cy="151200"/>
              </a:xfrm>
              <a:prstGeom prst="rect">
                <a:avLst/>
              </a:prstGeom>
              <a:solidFill>
                <a:srgbClr val="F79646">
                  <a:alpha val="98850"/>
                </a:srgbClr>
              </a:solidFill>
              <a:ln w="9525" cap="flat" cmpd="sng">
                <a:solidFill>
                  <a:srgbClr val="F7964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latin typeface="Quicksand Medium"/>
                    <a:ea typeface="Quicksand Medium"/>
                    <a:cs typeface="Quicksand Medium"/>
                    <a:sym typeface="Quicksand Medium"/>
                  </a:rPr>
                  <a:t>Compute</a:t>
                </a:r>
                <a:endParaRPr sz="800">
                  <a:latin typeface="Quicksand Medium"/>
                  <a:ea typeface="Quicksand Medium"/>
                  <a:cs typeface="Quicksand Medium"/>
                  <a:sym typeface="Quicksand Medium"/>
                </a:endParaRPr>
              </a:p>
            </p:txBody>
          </p:sp>
          <p:sp>
            <p:nvSpPr>
              <p:cNvPr id="15" name="Google Shape;537;p47"/>
              <p:cNvSpPr/>
              <p:nvPr/>
            </p:nvSpPr>
            <p:spPr>
              <a:xfrm>
                <a:off x="2147705" y="3590402"/>
                <a:ext cx="1030200" cy="151200"/>
              </a:xfrm>
              <a:prstGeom prst="rect">
                <a:avLst/>
              </a:prstGeom>
              <a:solidFill>
                <a:srgbClr val="F79646">
                  <a:alpha val="98850"/>
                </a:srgbClr>
              </a:solidFill>
              <a:ln w="9525" cap="flat" cmpd="sng">
                <a:solidFill>
                  <a:srgbClr val="F7964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latin typeface="Quicksand Medium"/>
                    <a:ea typeface="Quicksand Medium"/>
                    <a:cs typeface="Quicksand Medium"/>
                    <a:sym typeface="Quicksand Medium"/>
                  </a:rPr>
                  <a:t>Network</a:t>
                </a:r>
                <a:endParaRPr sz="800">
                  <a:latin typeface="Quicksand Medium"/>
                  <a:ea typeface="Quicksand Medium"/>
                  <a:cs typeface="Quicksand Medium"/>
                  <a:sym typeface="Quicksand Medium"/>
                </a:endParaRPr>
              </a:p>
            </p:txBody>
          </p:sp>
          <p:sp>
            <p:nvSpPr>
              <p:cNvPr id="16" name="Google Shape;538;p47"/>
              <p:cNvSpPr/>
              <p:nvPr/>
            </p:nvSpPr>
            <p:spPr>
              <a:xfrm>
                <a:off x="3206319" y="3590402"/>
                <a:ext cx="1060500" cy="151200"/>
              </a:xfrm>
              <a:prstGeom prst="rect">
                <a:avLst/>
              </a:prstGeom>
              <a:solidFill>
                <a:srgbClr val="F79646">
                  <a:alpha val="98850"/>
                </a:srgbClr>
              </a:solidFill>
              <a:ln w="9525" cap="flat" cmpd="sng">
                <a:solidFill>
                  <a:srgbClr val="F7964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latin typeface="Quicksand Medium"/>
                    <a:ea typeface="Quicksand Medium"/>
                    <a:cs typeface="Quicksand Medium"/>
                    <a:sym typeface="Quicksand Medium"/>
                  </a:rPr>
                  <a:t>Storage</a:t>
                </a:r>
                <a:endParaRPr sz="800">
                  <a:latin typeface="Quicksand Medium"/>
                  <a:ea typeface="Quicksand Medium"/>
                  <a:cs typeface="Quicksand Medium"/>
                  <a:sym typeface="Quicksand Medium"/>
                </a:endParaRPr>
              </a:p>
            </p:txBody>
          </p:sp>
          <p:sp>
            <p:nvSpPr>
              <p:cNvPr id="17" name="Google Shape;539;p47"/>
              <p:cNvSpPr/>
              <p:nvPr/>
            </p:nvSpPr>
            <p:spPr>
              <a:xfrm>
                <a:off x="1155227" y="3747452"/>
                <a:ext cx="3111600" cy="1833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7964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rgbClr val="434343"/>
                    </a:solidFill>
                    <a:latin typeface="Quicksand Medium"/>
                    <a:ea typeface="Quicksand Medium"/>
                    <a:cs typeface="Quicksand Medium"/>
                    <a:sym typeface="Quicksand Medium"/>
                  </a:rPr>
                  <a:t>Ops Infrastructure</a:t>
                </a:r>
                <a:endParaRPr sz="800">
                  <a:solidFill>
                    <a:srgbClr val="434343"/>
                  </a:solidFill>
                  <a:latin typeface="Quicksand Medium"/>
                  <a:ea typeface="Quicksand Medium"/>
                  <a:cs typeface="Quicksand Medium"/>
                  <a:sym typeface="Quicksand Medium"/>
                </a:endParaRPr>
              </a:p>
            </p:txBody>
          </p:sp>
          <p:sp>
            <p:nvSpPr>
              <p:cNvPr id="18" name="Google Shape;540;p47"/>
              <p:cNvSpPr txBox="1"/>
              <p:nvPr/>
            </p:nvSpPr>
            <p:spPr>
              <a:xfrm>
                <a:off x="714388" y="3589267"/>
                <a:ext cx="443700" cy="34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434343"/>
                    </a:solidFill>
                    <a:latin typeface="Quicksand Medium"/>
                    <a:ea typeface="Quicksand Medium"/>
                    <a:cs typeface="Quicksand Medium"/>
                    <a:sym typeface="Quicksand Medium"/>
                  </a:rPr>
                  <a:t>Ops</a:t>
                </a:r>
                <a:br>
                  <a:rPr lang="en" sz="700">
                    <a:solidFill>
                      <a:srgbClr val="434343"/>
                    </a:solidFill>
                    <a:latin typeface="Quicksand Medium"/>
                    <a:ea typeface="Quicksand Medium"/>
                    <a:cs typeface="Quicksand Medium"/>
                    <a:sym typeface="Quicksand Medium"/>
                  </a:rPr>
                </a:br>
                <a:r>
                  <a:rPr lang="en" sz="700">
                    <a:solidFill>
                      <a:srgbClr val="434343"/>
                    </a:solidFill>
                    <a:latin typeface="Quicksand Medium"/>
                    <a:ea typeface="Quicksand Medium"/>
                    <a:cs typeface="Quicksand Medium"/>
                    <a:sym typeface="Quicksand Medium"/>
                  </a:rPr>
                  <a:t>Team</a:t>
                </a:r>
                <a:endParaRPr sz="700">
                  <a:solidFill>
                    <a:srgbClr val="434343"/>
                  </a:solidFill>
                  <a:latin typeface="Quicksand Medium"/>
                  <a:ea typeface="Quicksand Medium"/>
                  <a:cs typeface="Quicksand Medium"/>
                  <a:sym typeface="Quicksand Medium"/>
                </a:endParaRPr>
              </a:p>
            </p:txBody>
          </p:sp>
        </p:grpSp>
        <p:sp>
          <p:nvSpPr>
            <p:cNvPr id="9" name="Google Shape;541;p47"/>
            <p:cNvSpPr/>
            <p:nvPr/>
          </p:nvSpPr>
          <p:spPr>
            <a:xfrm>
              <a:off x="2028325" y="3282016"/>
              <a:ext cx="109800" cy="304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42;p47"/>
            <p:cNvSpPr/>
            <p:nvPr/>
          </p:nvSpPr>
          <p:spPr>
            <a:xfrm>
              <a:off x="1232600" y="2164239"/>
              <a:ext cx="109800" cy="14226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43;p47"/>
            <p:cNvSpPr/>
            <p:nvPr/>
          </p:nvSpPr>
          <p:spPr>
            <a:xfrm>
              <a:off x="1494825" y="2541271"/>
              <a:ext cx="109800" cy="10455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44;p47"/>
            <p:cNvSpPr/>
            <p:nvPr/>
          </p:nvSpPr>
          <p:spPr>
            <a:xfrm>
              <a:off x="1766100" y="2912568"/>
              <a:ext cx="109800" cy="6744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545;p47"/>
          <p:cNvSpPr txBox="1"/>
          <p:nvPr/>
        </p:nvSpPr>
        <p:spPr>
          <a:xfrm rot="3296504">
            <a:off x="3403938" y="3474077"/>
            <a:ext cx="1275397" cy="33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Trickle-down “gates” </a:t>
            </a:r>
            <a:br>
              <a:rPr lang="en" sz="800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</a:br>
            <a:r>
              <a:rPr lang="en" sz="800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decelerate releases</a:t>
            </a:r>
            <a:endParaRPr sz="800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grpSp>
        <p:nvGrpSpPr>
          <p:cNvPr id="20" name="Google Shape;546;p47"/>
          <p:cNvGrpSpPr/>
          <p:nvPr/>
        </p:nvGrpSpPr>
        <p:grpSpPr>
          <a:xfrm>
            <a:off x="409575" y="2929113"/>
            <a:ext cx="3933600" cy="1816548"/>
            <a:chOff x="409575" y="1549854"/>
            <a:chExt cx="3933600" cy="1816548"/>
          </a:xfrm>
        </p:grpSpPr>
        <p:cxnSp>
          <p:nvCxnSpPr>
            <p:cNvPr id="21" name="Google Shape;547;p47"/>
            <p:cNvCxnSpPr/>
            <p:nvPr/>
          </p:nvCxnSpPr>
          <p:spPr>
            <a:xfrm>
              <a:off x="574875" y="1716700"/>
              <a:ext cx="37683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grpSp>
          <p:nvGrpSpPr>
            <p:cNvPr id="22" name="Google Shape;548;p47"/>
            <p:cNvGrpSpPr/>
            <p:nvPr/>
          </p:nvGrpSpPr>
          <p:grpSpPr>
            <a:xfrm>
              <a:off x="409575" y="1549854"/>
              <a:ext cx="3863325" cy="1816548"/>
              <a:chOff x="409575" y="1549854"/>
              <a:chExt cx="3863325" cy="1816548"/>
            </a:xfrm>
          </p:grpSpPr>
          <p:sp>
            <p:nvSpPr>
              <p:cNvPr id="23" name="Google Shape;549;p47"/>
              <p:cNvSpPr txBox="1"/>
              <p:nvPr/>
            </p:nvSpPr>
            <p:spPr>
              <a:xfrm>
                <a:off x="3554400" y="3215201"/>
                <a:ext cx="7185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434343"/>
                    </a:solidFill>
                    <a:latin typeface="Nunito Sans SemiBold"/>
                    <a:ea typeface="Nunito Sans SemiBold"/>
                    <a:cs typeface="Nunito Sans SemiBold"/>
                    <a:sym typeface="Nunito Sans SemiBold"/>
                  </a:rPr>
                  <a:t>Observability</a:t>
                </a:r>
                <a:endParaRPr sz="700">
                  <a:solidFill>
                    <a:srgbClr val="434343"/>
                  </a:solidFill>
                  <a:latin typeface="Nunito Sans SemiBold"/>
                  <a:ea typeface="Nunito Sans SemiBold"/>
                  <a:cs typeface="Nunito Sans SemiBold"/>
                  <a:sym typeface="Nunito Sans SemiBold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434343"/>
                    </a:solidFill>
                    <a:latin typeface="Nunito Sans SemiBold"/>
                    <a:ea typeface="Nunito Sans SemiBold"/>
                    <a:cs typeface="Nunito Sans SemiBold"/>
                    <a:sym typeface="Nunito Sans SemiBold"/>
                  </a:rPr>
                  <a:t>  </a:t>
                </a:r>
                <a:endParaRPr sz="700"/>
              </a:p>
            </p:txBody>
          </p:sp>
          <p:sp>
            <p:nvSpPr>
              <p:cNvPr id="24" name="Google Shape;550;p47"/>
              <p:cNvSpPr txBox="1"/>
              <p:nvPr/>
            </p:nvSpPr>
            <p:spPr>
              <a:xfrm>
                <a:off x="1366199" y="2376878"/>
                <a:ext cx="667200" cy="18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rgbClr val="434343"/>
                    </a:solidFill>
                    <a:latin typeface="Nunito Sans SemiBold"/>
                    <a:ea typeface="Nunito Sans SemiBold"/>
                    <a:cs typeface="Nunito Sans SemiBold"/>
                    <a:sym typeface="Nunito Sans SemiBold"/>
                  </a:rPr>
                  <a:t>Scaling  </a:t>
                </a:r>
                <a:endParaRPr/>
              </a:p>
            </p:txBody>
          </p:sp>
          <p:sp>
            <p:nvSpPr>
              <p:cNvPr id="25" name="Google Shape;551;p47"/>
              <p:cNvSpPr txBox="1"/>
              <p:nvPr/>
            </p:nvSpPr>
            <p:spPr>
              <a:xfrm>
                <a:off x="1934965" y="2410853"/>
                <a:ext cx="6672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rgbClr val="434343"/>
                    </a:solidFill>
                    <a:latin typeface="Nunito Sans SemiBold"/>
                    <a:ea typeface="Nunito Sans SemiBold"/>
                    <a:cs typeface="Nunito Sans SemiBold"/>
                    <a:sym typeface="Nunito Sans SemiBold"/>
                  </a:rPr>
                  <a:t>HA  </a:t>
                </a:r>
                <a:endParaRPr/>
              </a:p>
            </p:txBody>
          </p:sp>
          <p:sp>
            <p:nvSpPr>
              <p:cNvPr id="26" name="Google Shape;552;p47"/>
              <p:cNvSpPr txBox="1"/>
              <p:nvPr/>
            </p:nvSpPr>
            <p:spPr>
              <a:xfrm>
                <a:off x="2550538" y="2410828"/>
                <a:ext cx="6672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rgbClr val="434343"/>
                    </a:solidFill>
                    <a:latin typeface="Nunito Sans SemiBold"/>
                    <a:ea typeface="Nunito Sans SemiBold"/>
                    <a:cs typeface="Nunito Sans SemiBold"/>
                    <a:sym typeface="Nunito Sans SemiBold"/>
                  </a:rPr>
                  <a:t>Resilience  </a:t>
                </a:r>
                <a:endParaRPr/>
              </a:p>
            </p:txBody>
          </p:sp>
          <p:sp>
            <p:nvSpPr>
              <p:cNvPr id="27" name="Google Shape;553;p47"/>
              <p:cNvSpPr txBox="1"/>
              <p:nvPr/>
            </p:nvSpPr>
            <p:spPr>
              <a:xfrm>
                <a:off x="3104400" y="2430448"/>
                <a:ext cx="718200" cy="18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434343"/>
                    </a:solidFill>
                    <a:latin typeface="Nunito Sans SemiBold"/>
                    <a:ea typeface="Nunito Sans SemiBold"/>
                    <a:cs typeface="Nunito Sans SemiBold"/>
                    <a:sym typeface="Nunito Sans SemiBold"/>
                  </a:rPr>
                  <a:t>Observability</a:t>
                </a:r>
                <a:endParaRPr sz="700">
                  <a:solidFill>
                    <a:srgbClr val="434343"/>
                  </a:solidFill>
                  <a:latin typeface="Nunito Sans SemiBold"/>
                  <a:ea typeface="Nunito Sans SemiBold"/>
                  <a:cs typeface="Nunito Sans SemiBold"/>
                  <a:sym typeface="Nunito Sans SemiBold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434343"/>
                    </a:solidFill>
                    <a:latin typeface="Nunito Sans SemiBold"/>
                    <a:ea typeface="Nunito Sans SemiBold"/>
                    <a:cs typeface="Nunito Sans SemiBold"/>
                    <a:sym typeface="Nunito Sans SemiBold"/>
                  </a:rPr>
                  <a:t>  </a:t>
                </a:r>
                <a:endParaRPr sz="700"/>
              </a:p>
            </p:txBody>
          </p:sp>
          <p:sp>
            <p:nvSpPr>
              <p:cNvPr id="28" name="Google Shape;554;p47"/>
              <p:cNvSpPr txBox="1"/>
              <p:nvPr/>
            </p:nvSpPr>
            <p:spPr>
              <a:xfrm>
                <a:off x="1610100" y="2750798"/>
                <a:ext cx="654000" cy="18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rgbClr val="434343"/>
                    </a:solidFill>
                    <a:latin typeface="Nunito Sans SemiBold"/>
                    <a:ea typeface="Nunito Sans SemiBold"/>
                    <a:cs typeface="Nunito Sans SemiBold"/>
                    <a:sym typeface="Nunito Sans SemiBold"/>
                  </a:rPr>
                  <a:t>Scaling  </a:t>
                </a:r>
                <a:endParaRPr/>
              </a:p>
            </p:txBody>
          </p:sp>
          <p:sp>
            <p:nvSpPr>
              <p:cNvPr id="29" name="Google Shape;555;p47"/>
              <p:cNvSpPr txBox="1"/>
              <p:nvPr/>
            </p:nvSpPr>
            <p:spPr>
              <a:xfrm>
                <a:off x="2167550" y="2784773"/>
                <a:ext cx="6540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rgbClr val="434343"/>
                    </a:solidFill>
                    <a:latin typeface="Nunito Sans SemiBold"/>
                    <a:ea typeface="Nunito Sans SemiBold"/>
                    <a:cs typeface="Nunito Sans SemiBold"/>
                    <a:sym typeface="Nunito Sans SemiBold"/>
                  </a:rPr>
                  <a:t>HA  </a:t>
                </a:r>
                <a:endParaRPr/>
              </a:p>
            </p:txBody>
          </p:sp>
          <p:sp>
            <p:nvSpPr>
              <p:cNvPr id="30" name="Google Shape;556;p47"/>
              <p:cNvSpPr txBox="1"/>
              <p:nvPr/>
            </p:nvSpPr>
            <p:spPr>
              <a:xfrm>
                <a:off x="2770875" y="2784748"/>
                <a:ext cx="6540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rgbClr val="434343"/>
                    </a:solidFill>
                    <a:latin typeface="Nunito Sans SemiBold"/>
                    <a:ea typeface="Nunito Sans SemiBold"/>
                    <a:cs typeface="Nunito Sans SemiBold"/>
                    <a:sym typeface="Nunito Sans SemiBold"/>
                  </a:rPr>
                  <a:t>Resilience  </a:t>
                </a:r>
                <a:endParaRPr/>
              </a:p>
            </p:txBody>
          </p:sp>
          <p:sp>
            <p:nvSpPr>
              <p:cNvPr id="31" name="Google Shape;557;p47"/>
              <p:cNvSpPr txBox="1"/>
              <p:nvPr/>
            </p:nvSpPr>
            <p:spPr>
              <a:xfrm>
                <a:off x="3313725" y="2804379"/>
                <a:ext cx="718500" cy="18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434343"/>
                    </a:solidFill>
                    <a:latin typeface="Nunito Sans SemiBold"/>
                    <a:ea typeface="Nunito Sans SemiBold"/>
                    <a:cs typeface="Nunito Sans SemiBold"/>
                    <a:sym typeface="Nunito Sans SemiBold"/>
                  </a:rPr>
                  <a:t>Observability</a:t>
                </a:r>
                <a:endParaRPr sz="700">
                  <a:solidFill>
                    <a:srgbClr val="434343"/>
                  </a:solidFill>
                  <a:latin typeface="Nunito Sans SemiBold"/>
                  <a:ea typeface="Nunito Sans SemiBold"/>
                  <a:cs typeface="Nunito Sans SemiBold"/>
                  <a:sym typeface="Nunito Sans SemiBold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434343"/>
                    </a:solidFill>
                    <a:latin typeface="Nunito Sans SemiBold"/>
                    <a:ea typeface="Nunito Sans SemiBold"/>
                    <a:cs typeface="Nunito Sans SemiBold"/>
                    <a:sym typeface="Nunito Sans SemiBold"/>
                  </a:rPr>
                  <a:t>  </a:t>
                </a:r>
                <a:endParaRPr sz="700"/>
              </a:p>
            </p:txBody>
          </p:sp>
          <p:sp>
            <p:nvSpPr>
              <p:cNvPr id="32" name="Google Shape;558;p47"/>
              <p:cNvSpPr txBox="1"/>
              <p:nvPr/>
            </p:nvSpPr>
            <p:spPr>
              <a:xfrm>
                <a:off x="2408225" y="3174999"/>
                <a:ext cx="654000" cy="1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rgbClr val="434343"/>
                    </a:solidFill>
                    <a:latin typeface="Nunito Sans SemiBold"/>
                    <a:ea typeface="Nunito Sans SemiBold"/>
                    <a:cs typeface="Nunito Sans SemiBold"/>
                    <a:sym typeface="Nunito Sans SemiBold"/>
                  </a:rPr>
                  <a:t>HA  </a:t>
                </a:r>
                <a:endParaRPr/>
              </a:p>
            </p:txBody>
          </p:sp>
          <p:sp>
            <p:nvSpPr>
              <p:cNvPr id="33" name="Google Shape;559;p47"/>
              <p:cNvSpPr txBox="1"/>
              <p:nvPr/>
            </p:nvSpPr>
            <p:spPr>
              <a:xfrm>
                <a:off x="3011550" y="3166673"/>
                <a:ext cx="654000" cy="15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rgbClr val="434343"/>
                    </a:solidFill>
                    <a:latin typeface="Nunito Sans SemiBold"/>
                    <a:ea typeface="Nunito Sans SemiBold"/>
                    <a:cs typeface="Nunito Sans SemiBold"/>
                    <a:sym typeface="Nunito Sans SemiBold"/>
                  </a:rPr>
                  <a:t>Resilience  </a:t>
                </a:r>
                <a:endParaRPr/>
              </a:p>
            </p:txBody>
          </p:sp>
          <p:sp>
            <p:nvSpPr>
              <p:cNvPr id="34" name="Google Shape;560;p47"/>
              <p:cNvSpPr txBox="1"/>
              <p:nvPr/>
            </p:nvSpPr>
            <p:spPr>
              <a:xfrm>
                <a:off x="409575" y="2337873"/>
                <a:ext cx="781800" cy="47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434343"/>
                    </a:solidFill>
                    <a:latin typeface="Quicksand Medium"/>
                    <a:ea typeface="Quicksand Medium"/>
                    <a:cs typeface="Quicksand Medium"/>
                    <a:sym typeface="Quicksand Medium"/>
                  </a:rPr>
                  <a:t>Middleware </a:t>
                </a:r>
                <a:br>
                  <a:rPr lang="en" sz="700">
                    <a:solidFill>
                      <a:srgbClr val="434343"/>
                    </a:solidFill>
                    <a:latin typeface="Quicksand Medium"/>
                    <a:ea typeface="Quicksand Medium"/>
                    <a:cs typeface="Quicksand Medium"/>
                    <a:sym typeface="Quicksand Medium"/>
                  </a:rPr>
                </a:br>
                <a:r>
                  <a:rPr lang="en" sz="700">
                    <a:solidFill>
                      <a:srgbClr val="434343"/>
                    </a:solidFill>
                    <a:latin typeface="Quicksand Medium"/>
                    <a:ea typeface="Quicksand Medium"/>
                    <a:cs typeface="Quicksand Medium"/>
                    <a:sym typeface="Quicksand Medium"/>
                  </a:rPr>
                  <a:t>&amp; Integration</a:t>
                </a:r>
                <a:br>
                  <a:rPr lang="en" sz="700">
                    <a:solidFill>
                      <a:srgbClr val="434343"/>
                    </a:solidFill>
                    <a:latin typeface="Quicksand Medium"/>
                    <a:ea typeface="Quicksand Medium"/>
                    <a:cs typeface="Quicksand Medium"/>
                    <a:sym typeface="Quicksand Medium"/>
                  </a:rPr>
                </a:br>
                <a:r>
                  <a:rPr lang="en" sz="700">
                    <a:solidFill>
                      <a:srgbClr val="434343"/>
                    </a:solidFill>
                    <a:latin typeface="Quicksand Medium"/>
                    <a:ea typeface="Quicksand Medium"/>
                    <a:cs typeface="Quicksand Medium"/>
                    <a:sym typeface="Quicksand Medium"/>
                  </a:rPr>
                  <a:t>CoE Teams</a:t>
                </a:r>
                <a:endParaRPr sz="700">
                  <a:solidFill>
                    <a:srgbClr val="434343"/>
                  </a:solidFill>
                  <a:latin typeface="Quicksand Medium"/>
                  <a:ea typeface="Quicksand Medium"/>
                  <a:cs typeface="Quicksand Medium"/>
                  <a:sym typeface="Quicksand Medium"/>
                </a:endParaRPr>
              </a:p>
            </p:txBody>
          </p:sp>
          <p:sp>
            <p:nvSpPr>
              <p:cNvPr id="35" name="Google Shape;561;p47"/>
              <p:cNvSpPr txBox="1"/>
              <p:nvPr/>
            </p:nvSpPr>
            <p:spPr>
              <a:xfrm>
                <a:off x="1650875" y="1986642"/>
                <a:ext cx="399300" cy="183300"/>
              </a:xfrm>
              <a:prstGeom prst="rect">
                <a:avLst/>
              </a:prstGeom>
              <a:solidFill>
                <a:srgbClr val="F9CB9C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434343"/>
                    </a:solidFill>
                    <a:latin typeface="Quicksand Medium"/>
                    <a:ea typeface="Quicksand Medium"/>
                    <a:cs typeface="Quicksand Medium"/>
                    <a:sym typeface="Quicksand Medium"/>
                  </a:rPr>
                  <a:t>HA  </a:t>
                </a:r>
                <a:endParaRPr sz="700">
                  <a:solidFill>
                    <a:srgbClr val="434343"/>
                  </a:solidFill>
                  <a:latin typeface="Quicksand Medium"/>
                  <a:ea typeface="Quicksand Medium"/>
                  <a:cs typeface="Quicksand Medium"/>
                  <a:sym typeface="Quicksand Medium"/>
                </a:endParaRPr>
              </a:p>
            </p:txBody>
          </p:sp>
          <p:sp>
            <p:nvSpPr>
              <p:cNvPr id="36" name="Google Shape;562;p47"/>
              <p:cNvSpPr txBox="1"/>
              <p:nvPr/>
            </p:nvSpPr>
            <p:spPr>
              <a:xfrm>
                <a:off x="2050538" y="1986630"/>
                <a:ext cx="654000" cy="183300"/>
              </a:xfrm>
              <a:prstGeom prst="rect">
                <a:avLst/>
              </a:prstGeom>
              <a:solidFill>
                <a:srgbClr val="F9CB9C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434343"/>
                    </a:solidFill>
                    <a:latin typeface="Quicksand Medium"/>
                    <a:ea typeface="Quicksand Medium"/>
                    <a:cs typeface="Quicksand Medium"/>
                    <a:sym typeface="Quicksand Medium"/>
                  </a:rPr>
                  <a:t>Resilience  </a:t>
                </a:r>
                <a:endParaRPr sz="700">
                  <a:solidFill>
                    <a:srgbClr val="434343"/>
                  </a:solidFill>
                  <a:latin typeface="Quicksand Medium"/>
                  <a:ea typeface="Quicksand Medium"/>
                  <a:cs typeface="Quicksand Medium"/>
                  <a:sym typeface="Quicksand Medium"/>
                </a:endParaRPr>
              </a:p>
            </p:txBody>
          </p:sp>
          <p:sp>
            <p:nvSpPr>
              <p:cNvPr id="37" name="Google Shape;563;p47"/>
              <p:cNvSpPr txBox="1"/>
              <p:nvPr/>
            </p:nvSpPr>
            <p:spPr>
              <a:xfrm>
                <a:off x="2704924" y="1986642"/>
                <a:ext cx="766200" cy="183300"/>
              </a:xfrm>
              <a:prstGeom prst="rect">
                <a:avLst/>
              </a:prstGeom>
              <a:solidFill>
                <a:srgbClr val="F9CB9C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434343"/>
                    </a:solidFill>
                    <a:latin typeface="Quicksand Medium"/>
                    <a:ea typeface="Quicksand Medium"/>
                    <a:cs typeface="Quicksand Medium"/>
                    <a:sym typeface="Quicksand Medium"/>
                  </a:rPr>
                  <a:t>Observability </a:t>
                </a:r>
                <a:endParaRPr sz="700">
                  <a:latin typeface="Quicksand Medium"/>
                  <a:ea typeface="Quicksand Medium"/>
                  <a:cs typeface="Quicksand Medium"/>
                  <a:sym typeface="Quicksand Medium"/>
                </a:endParaRPr>
              </a:p>
            </p:txBody>
          </p:sp>
          <p:sp>
            <p:nvSpPr>
              <p:cNvPr id="38" name="Google Shape;564;p47"/>
              <p:cNvSpPr txBox="1"/>
              <p:nvPr/>
            </p:nvSpPr>
            <p:spPr>
              <a:xfrm>
                <a:off x="1155199" y="1986642"/>
                <a:ext cx="495300" cy="183300"/>
              </a:xfrm>
              <a:prstGeom prst="rect">
                <a:avLst/>
              </a:prstGeom>
              <a:solidFill>
                <a:srgbClr val="F9CB9C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434343"/>
                    </a:solidFill>
                    <a:latin typeface="Quicksand Medium"/>
                    <a:ea typeface="Quicksand Medium"/>
                    <a:cs typeface="Quicksand Medium"/>
                    <a:sym typeface="Quicksand Medium"/>
                  </a:rPr>
                  <a:t>Scaling  </a:t>
                </a:r>
                <a:endParaRPr sz="700">
                  <a:latin typeface="Quicksand Medium"/>
                  <a:ea typeface="Quicksand Medium"/>
                  <a:cs typeface="Quicksand Medium"/>
                  <a:sym typeface="Quicksand Medium"/>
                </a:endParaRPr>
              </a:p>
            </p:txBody>
          </p:sp>
          <p:sp>
            <p:nvSpPr>
              <p:cNvPr id="39" name="Google Shape;565;p47"/>
              <p:cNvSpPr txBox="1"/>
              <p:nvPr/>
            </p:nvSpPr>
            <p:spPr>
              <a:xfrm>
                <a:off x="1155200" y="1865117"/>
                <a:ext cx="2316000" cy="137400"/>
              </a:xfrm>
              <a:prstGeom prst="rect">
                <a:avLst/>
              </a:pr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800">
                    <a:solidFill>
                      <a:srgbClr val="FFFFFF"/>
                    </a:solidFill>
                    <a:latin typeface="Quicksand Medium"/>
                    <a:ea typeface="Quicksand Medium"/>
                    <a:cs typeface="Quicksand Medium"/>
                    <a:sym typeface="Quicksand Medium"/>
                  </a:rPr>
                  <a:t>INTEGRATION</a:t>
                </a:r>
                <a:endParaRPr sz="800">
                  <a:solidFill>
                    <a:srgbClr val="FFFFFF"/>
                  </a:solidFill>
                  <a:latin typeface="Quicksand Medium"/>
                  <a:ea typeface="Quicksand Medium"/>
                  <a:cs typeface="Quicksand Medium"/>
                  <a:sym typeface="Quicksand Medium"/>
                </a:endParaRPr>
              </a:p>
            </p:txBody>
          </p:sp>
          <p:sp>
            <p:nvSpPr>
              <p:cNvPr id="40" name="Google Shape;566;p47"/>
              <p:cNvSpPr txBox="1"/>
              <p:nvPr/>
            </p:nvSpPr>
            <p:spPr>
              <a:xfrm>
                <a:off x="1913103" y="2357962"/>
                <a:ext cx="399300" cy="183300"/>
              </a:xfrm>
              <a:prstGeom prst="rect">
                <a:avLst/>
              </a:prstGeom>
              <a:solidFill>
                <a:srgbClr val="F9CB9C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434343"/>
                    </a:solidFill>
                    <a:latin typeface="Quicksand Medium"/>
                    <a:ea typeface="Quicksand Medium"/>
                    <a:cs typeface="Quicksand Medium"/>
                    <a:sym typeface="Quicksand Medium"/>
                  </a:rPr>
                  <a:t>HA  </a:t>
                </a:r>
                <a:endParaRPr sz="700">
                  <a:solidFill>
                    <a:srgbClr val="434343"/>
                  </a:solidFill>
                  <a:latin typeface="Quicksand Medium"/>
                  <a:ea typeface="Quicksand Medium"/>
                  <a:cs typeface="Quicksand Medium"/>
                  <a:sym typeface="Quicksand Medium"/>
                </a:endParaRPr>
              </a:p>
            </p:txBody>
          </p:sp>
          <p:sp>
            <p:nvSpPr>
              <p:cNvPr id="41" name="Google Shape;567;p47"/>
              <p:cNvSpPr txBox="1"/>
              <p:nvPr/>
            </p:nvSpPr>
            <p:spPr>
              <a:xfrm>
                <a:off x="2312765" y="2357950"/>
                <a:ext cx="654000" cy="183300"/>
              </a:xfrm>
              <a:prstGeom prst="rect">
                <a:avLst/>
              </a:prstGeom>
              <a:solidFill>
                <a:srgbClr val="F9CB9C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434343"/>
                    </a:solidFill>
                    <a:latin typeface="Quicksand Medium"/>
                    <a:ea typeface="Quicksand Medium"/>
                    <a:cs typeface="Quicksand Medium"/>
                    <a:sym typeface="Quicksand Medium"/>
                  </a:rPr>
                  <a:t>Resilience  </a:t>
                </a:r>
                <a:endParaRPr sz="700">
                  <a:solidFill>
                    <a:srgbClr val="434343"/>
                  </a:solidFill>
                  <a:latin typeface="Quicksand Medium"/>
                  <a:ea typeface="Quicksand Medium"/>
                  <a:cs typeface="Quicksand Medium"/>
                  <a:sym typeface="Quicksand Medium"/>
                </a:endParaRPr>
              </a:p>
            </p:txBody>
          </p:sp>
          <p:sp>
            <p:nvSpPr>
              <p:cNvPr id="42" name="Google Shape;568;p47"/>
              <p:cNvSpPr txBox="1"/>
              <p:nvPr/>
            </p:nvSpPr>
            <p:spPr>
              <a:xfrm>
                <a:off x="2967152" y="2357962"/>
                <a:ext cx="766200" cy="183300"/>
              </a:xfrm>
              <a:prstGeom prst="rect">
                <a:avLst/>
              </a:prstGeom>
              <a:solidFill>
                <a:srgbClr val="F9CB9C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434343"/>
                    </a:solidFill>
                    <a:latin typeface="Quicksand Medium"/>
                    <a:ea typeface="Quicksand Medium"/>
                    <a:cs typeface="Quicksand Medium"/>
                    <a:sym typeface="Quicksand Medium"/>
                  </a:rPr>
                  <a:t>Observability </a:t>
                </a:r>
                <a:endParaRPr sz="700">
                  <a:latin typeface="Quicksand Medium"/>
                  <a:ea typeface="Quicksand Medium"/>
                  <a:cs typeface="Quicksand Medium"/>
                  <a:sym typeface="Quicksand Medium"/>
                </a:endParaRPr>
              </a:p>
            </p:txBody>
          </p:sp>
          <p:sp>
            <p:nvSpPr>
              <p:cNvPr id="43" name="Google Shape;569;p47"/>
              <p:cNvSpPr txBox="1"/>
              <p:nvPr/>
            </p:nvSpPr>
            <p:spPr>
              <a:xfrm>
                <a:off x="1417426" y="2357962"/>
                <a:ext cx="495300" cy="183300"/>
              </a:xfrm>
              <a:prstGeom prst="rect">
                <a:avLst/>
              </a:prstGeom>
              <a:solidFill>
                <a:srgbClr val="F9CB9C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434343"/>
                    </a:solidFill>
                    <a:latin typeface="Quicksand Medium"/>
                    <a:ea typeface="Quicksand Medium"/>
                    <a:cs typeface="Quicksand Medium"/>
                    <a:sym typeface="Quicksand Medium"/>
                  </a:rPr>
                  <a:t>Scaling  </a:t>
                </a:r>
                <a:endParaRPr sz="700">
                  <a:latin typeface="Quicksand Medium"/>
                  <a:ea typeface="Quicksand Medium"/>
                  <a:cs typeface="Quicksand Medium"/>
                  <a:sym typeface="Quicksand Medium"/>
                </a:endParaRPr>
              </a:p>
            </p:txBody>
          </p:sp>
          <p:sp>
            <p:nvSpPr>
              <p:cNvPr id="44" name="Google Shape;570;p47"/>
              <p:cNvSpPr txBox="1"/>
              <p:nvPr/>
            </p:nvSpPr>
            <p:spPr>
              <a:xfrm>
                <a:off x="1417428" y="2236437"/>
                <a:ext cx="2316000" cy="137400"/>
              </a:xfrm>
              <a:prstGeom prst="rect">
                <a:avLst/>
              </a:pr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800">
                    <a:solidFill>
                      <a:srgbClr val="FFFFFF"/>
                    </a:solidFill>
                    <a:latin typeface="Quicksand Medium"/>
                    <a:ea typeface="Quicksand Medium"/>
                    <a:cs typeface="Quicksand Medium"/>
                    <a:sym typeface="Quicksand Medium"/>
                  </a:rPr>
                  <a:t>MESSAGING</a:t>
                </a:r>
                <a:endParaRPr sz="800">
                  <a:solidFill>
                    <a:srgbClr val="FFFFFF"/>
                  </a:solidFill>
                  <a:latin typeface="Quicksand Medium"/>
                  <a:ea typeface="Quicksand Medium"/>
                  <a:cs typeface="Quicksand Medium"/>
                  <a:sym typeface="Quicksand Medium"/>
                </a:endParaRPr>
              </a:p>
            </p:txBody>
          </p:sp>
          <p:sp>
            <p:nvSpPr>
              <p:cNvPr id="45" name="Google Shape;571;p47"/>
              <p:cNvSpPr txBox="1"/>
              <p:nvPr/>
            </p:nvSpPr>
            <p:spPr>
              <a:xfrm>
                <a:off x="2184388" y="2729282"/>
                <a:ext cx="399300" cy="183300"/>
              </a:xfrm>
              <a:prstGeom prst="rect">
                <a:avLst/>
              </a:prstGeom>
              <a:solidFill>
                <a:srgbClr val="F9CB9C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434343"/>
                    </a:solidFill>
                    <a:latin typeface="Quicksand Medium"/>
                    <a:ea typeface="Quicksand Medium"/>
                    <a:cs typeface="Quicksand Medium"/>
                    <a:sym typeface="Quicksand Medium"/>
                  </a:rPr>
                  <a:t>HA  </a:t>
                </a:r>
                <a:endParaRPr sz="700">
                  <a:solidFill>
                    <a:srgbClr val="434343"/>
                  </a:solidFill>
                  <a:latin typeface="Quicksand Medium"/>
                  <a:ea typeface="Quicksand Medium"/>
                  <a:cs typeface="Quicksand Medium"/>
                  <a:sym typeface="Quicksand Medium"/>
                </a:endParaRPr>
              </a:p>
            </p:txBody>
          </p:sp>
          <p:sp>
            <p:nvSpPr>
              <p:cNvPr id="46" name="Google Shape;572;p47"/>
              <p:cNvSpPr txBox="1"/>
              <p:nvPr/>
            </p:nvSpPr>
            <p:spPr>
              <a:xfrm>
                <a:off x="2584050" y="2729269"/>
                <a:ext cx="654000" cy="183300"/>
              </a:xfrm>
              <a:prstGeom prst="rect">
                <a:avLst/>
              </a:prstGeom>
              <a:solidFill>
                <a:srgbClr val="F9CB9C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434343"/>
                    </a:solidFill>
                    <a:latin typeface="Quicksand Medium"/>
                    <a:ea typeface="Quicksand Medium"/>
                    <a:cs typeface="Quicksand Medium"/>
                    <a:sym typeface="Quicksand Medium"/>
                  </a:rPr>
                  <a:t>Resilience  </a:t>
                </a:r>
                <a:endParaRPr sz="700">
                  <a:solidFill>
                    <a:srgbClr val="434343"/>
                  </a:solidFill>
                  <a:latin typeface="Quicksand Medium"/>
                  <a:ea typeface="Quicksand Medium"/>
                  <a:cs typeface="Quicksand Medium"/>
                  <a:sym typeface="Quicksand Medium"/>
                </a:endParaRPr>
              </a:p>
            </p:txBody>
          </p:sp>
          <p:sp>
            <p:nvSpPr>
              <p:cNvPr id="47" name="Google Shape;573;p47"/>
              <p:cNvSpPr txBox="1"/>
              <p:nvPr/>
            </p:nvSpPr>
            <p:spPr>
              <a:xfrm>
                <a:off x="3238437" y="2729282"/>
                <a:ext cx="766200" cy="183300"/>
              </a:xfrm>
              <a:prstGeom prst="rect">
                <a:avLst/>
              </a:prstGeom>
              <a:solidFill>
                <a:srgbClr val="F9CB9C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434343"/>
                    </a:solidFill>
                    <a:latin typeface="Quicksand Medium"/>
                    <a:ea typeface="Quicksand Medium"/>
                    <a:cs typeface="Quicksand Medium"/>
                    <a:sym typeface="Quicksand Medium"/>
                  </a:rPr>
                  <a:t>Observability </a:t>
                </a:r>
                <a:endParaRPr sz="700">
                  <a:latin typeface="Quicksand Medium"/>
                  <a:ea typeface="Quicksand Medium"/>
                  <a:cs typeface="Quicksand Medium"/>
                  <a:sym typeface="Quicksand Medium"/>
                </a:endParaRPr>
              </a:p>
            </p:txBody>
          </p:sp>
          <p:sp>
            <p:nvSpPr>
              <p:cNvPr id="48" name="Google Shape;574;p47"/>
              <p:cNvSpPr txBox="1"/>
              <p:nvPr/>
            </p:nvSpPr>
            <p:spPr>
              <a:xfrm>
                <a:off x="1688711" y="2729282"/>
                <a:ext cx="495300" cy="183300"/>
              </a:xfrm>
              <a:prstGeom prst="rect">
                <a:avLst/>
              </a:prstGeom>
              <a:solidFill>
                <a:srgbClr val="F9CB9C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434343"/>
                    </a:solidFill>
                    <a:latin typeface="Quicksand Medium"/>
                    <a:ea typeface="Quicksand Medium"/>
                    <a:cs typeface="Quicksand Medium"/>
                    <a:sym typeface="Quicksand Medium"/>
                  </a:rPr>
                  <a:t>Scaling  </a:t>
                </a:r>
                <a:endParaRPr sz="700">
                  <a:latin typeface="Quicksand Medium"/>
                  <a:ea typeface="Quicksand Medium"/>
                  <a:cs typeface="Quicksand Medium"/>
                  <a:sym typeface="Quicksand Medium"/>
                </a:endParaRPr>
              </a:p>
            </p:txBody>
          </p:sp>
          <p:sp>
            <p:nvSpPr>
              <p:cNvPr id="49" name="Google Shape;575;p47"/>
              <p:cNvSpPr txBox="1"/>
              <p:nvPr/>
            </p:nvSpPr>
            <p:spPr>
              <a:xfrm>
                <a:off x="1688712" y="2607757"/>
                <a:ext cx="2316000" cy="137400"/>
              </a:xfrm>
              <a:prstGeom prst="rect">
                <a:avLst/>
              </a:pr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800">
                    <a:solidFill>
                      <a:srgbClr val="FFFFFF"/>
                    </a:solidFill>
                    <a:latin typeface="Quicksand Medium"/>
                    <a:ea typeface="Quicksand Medium"/>
                    <a:cs typeface="Quicksand Medium"/>
                    <a:sym typeface="Quicksand Medium"/>
                  </a:rPr>
                  <a:t>DATA</a:t>
                </a:r>
                <a:endParaRPr sz="800">
                  <a:solidFill>
                    <a:srgbClr val="FFFFFF"/>
                  </a:solidFill>
                  <a:latin typeface="Quicksand Medium"/>
                  <a:ea typeface="Quicksand Medium"/>
                  <a:cs typeface="Quicksand Medium"/>
                  <a:sym typeface="Quicksand Medium"/>
                </a:endParaRPr>
              </a:p>
            </p:txBody>
          </p:sp>
          <p:sp>
            <p:nvSpPr>
              <p:cNvPr id="50" name="Google Shape;576;p47"/>
              <p:cNvSpPr txBox="1"/>
              <p:nvPr/>
            </p:nvSpPr>
            <p:spPr>
              <a:xfrm>
                <a:off x="2446597" y="3100602"/>
                <a:ext cx="399300" cy="183300"/>
              </a:xfrm>
              <a:prstGeom prst="rect">
                <a:avLst/>
              </a:prstGeom>
              <a:solidFill>
                <a:srgbClr val="F9CB9C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434343"/>
                    </a:solidFill>
                    <a:latin typeface="Quicksand Medium"/>
                    <a:ea typeface="Quicksand Medium"/>
                    <a:cs typeface="Quicksand Medium"/>
                    <a:sym typeface="Quicksand Medium"/>
                  </a:rPr>
                  <a:t>HA  </a:t>
                </a:r>
                <a:endParaRPr sz="700">
                  <a:solidFill>
                    <a:srgbClr val="434343"/>
                  </a:solidFill>
                  <a:latin typeface="Quicksand Medium"/>
                  <a:ea typeface="Quicksand Medium"/>
                  <a:cs typeface="Quicksand Medium"/>
                  <a:sym typeface="Quicksand Medium"/>
                </a:endParaRPr>
              </a:p>
            </p:txBody>
          </p:sp>
          <p:sp>
            <p:nvSpPr>
              <p:cNvPr id="51" name="Google Shape;577;p47"/>
              <p:cNvSpPr txBox="1"/>
              <p:nvPr/>
            </p:nvSpPr>
            <p:spPr>
              <a:xfrm>
                <a:off x="2846259" y="3100589"/>
                <a:ext cx="654000" cy="183300"/>
              </a:xfrm>
              <a:prstGeom prst="rect">
                <a:avLst/>
              </a:prstGeom>
              <a:solidFill>
                <a:srgbClr val="F9CB9C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434343"/>
                    </a:solidFill>
                    <a:latin typeface="Quicksand Medium"/>
                    <a:ea typeface="Quicksand Medium"/>
                    <a:cs typeface="Quicksand Medium"/>
                    <a:sym typeface="Quicksand Medium"/>
                  </a:rPr>
                  <a:t>Resilience  </a:t>
                </a:r>
                <a:endParaRPr sz="700">
                  <a:solidFill>
                    <a:srgbClr val="434343"/>
                  </a:solidFill>
                  <a:latin typeface="Quicksand Medium"/>
                  <a:ea typeface="Quicksand Medium"/>
                  <a:cs typeface="Quicksand Medium"/>
                  <a:sym typeface="Quicksand Medium"/>
                </a:endParaRPr>
              </a:p>
            </p:txBody>
          </p:sp>
          <p:sp>
            <p:nvSpPr>
              <p:cNvPr id="52" name="Google Shape;578;p47"/>
              <p:cNvSpPr txBox="1"/>
              <p:nvPr/>
            </p:nvSpPr>
            <p:spPr>
              <a:xfrm>
                <a:off x="3500646" y="3100602"/>
                <a:ext cx="766200" cy="183300"/>
              </a:xfrm>
              <a:prstGeom prst="rect">
                <a:avLst/>
              </a:prstGeom>
              <a:solidFill>
                <a:srgbClr val="F9CB9C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434343"/>
                    </a:solidFill>
                    <a:latin typeface="Quicksand Medium"/>
                    <a:ea typeface="Quicksand Medium"/>
                    <a:cs typeface="Quicksand Medium"/>
                    <a:sym typeface="Quicksand Medium"/>
                  </a:rPr>
                  <a:t>Observability </a:t>
                </a:r>
                <a:endParaRPr sz="700">
                  <a:latin typeface="Quicksand Medium"/>
                  <a:ea typeface="Quicksand Medium"/>
                  <a:cs typeface="Quicksand Medium"/>
                  <a:sym typeface="Quicksand Medium"/>
                </a:endParaRPr>
              </a:p>
            </p:txBody>
          </p:sp>
          <p:sp>
            <p:nvSpPr>
              <p:cNvPr id="53" name="Google Shape;579;p47"/>
              <p:cNvSpPr txBox="1"/>
              <p:nvPr/>
            </p:nvSpPr>
            <p:spPr>
              <a:xfrm>
                <a:off x="1950920" y="3100602"/>
                <a:ext cx="495300" cy="183300"/>
              </a:xfrm>
              <a:prstGeom prst="rect">
                <a:avLst/>
              </a:prstGeom>
              <a:solidFill>
                <a:srgbClr val="F9CB9C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434343"/>
                    </a:solidFill>
                    <a:latin typeface="Quicksand Medium"/>
                    <a:ea typeface="Quicksand Medium"/>
                    <a:cs typeface="Quicksand Medium"/>
                    <a:sym typeface="Quicksand Medium"/>
                  </a:rPr>
                  <a:t>Scaling  </a:t>
                </a:r>
                <a:endParaRPr sz="700">
                  <a:latin typeface="Quicksand Medium"/>
                  <a:ea typeface="Quicksand Medium"/>
                  <a:cs typeface="Quicksand Medium"/>
                  <a:sym typeface="Quicksand Medium"/>
                </a:endParaRPr>
              </a:p>
            </p:txBody>
          </p:sp>
          <p:sp>
            <p:nvSpPr>
              <p:cNvPr id="54" name="Google Shape;580;p47"/>
              <p:cNvSpPr txBox="1"/>
              <p:nvPr/>
            </p:nvSpPr>
            <p:spPr>
              <a:xfrm>
                <a:off x="1950922" y="2979077"/>
                <a:ext cx="2316000" cy="137400"/>
              </a:xfrm>
              <a:prstGeom prst="rect">
                <a:avLst/>
              </a:pr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800">
                    <a:solidFill>
                      <a:srgbClr val="FFFFFF"/>
                    </a:solidFill>
                    <a:latin typeface="Quicksand Medium"/>
                    <a:ea typeface="Quicksand Medium"/>
                    <a:cs typeface="Quicksand Medium"/>
                    <a:sym typeface="Quicksand Medium"/>
                  </a:rPr>
                  <a:t>SECURITY</a:t>
                </a:r>
                <a:endParaRPr sz="800">
                  <a:solidFill>
                    <a:srgbClr val="FFFFFF"/>
                  </a:solidFill>
                  <a:latin typeface="Quicksand Medium"/>
                  <a:ea typeface="Quicksand Medium"/>
                  <a:cs typeface="Quicksand Medium"/>
                  <a:sym typeface="Quicksand Medium"/>
                </a:endParaRPr>
              </a:p>
            </p:txBody>
          </p:sp>
          <p:sp>
            <p:nvSpPr>
              <p:cNvPr id="55" name="Google Shape;581;p47"/>
              <p:cNvSpPr/>
              <p:nvPr/>
            </p:nvSpPr>
            <p:spPr>
              <a:xfrm rot="10800000" flipH="1">
                <a:off x="3471200" y="1984248"/>
                <a:ext cx="224400" cy="246900"/>
              </a:xfrm>
              <a:prstGeom prst="bentUpArrow">
                <a:avLst>
                  <a:gd name="adj1" fmla="val 19050"/>
                  <a:gd name="adj2" fmla="val 25000"/>
                  <a:gd name="adj3" fmla="val 25000"/>
                </a:avLst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82;p47"/>
              <p:cNvSpPr/>
              <p:nvPr/>
            </p:nvSpPr>
            <p:spPr>
              <a:xfrm rot="10800000" flipH="1">
                <a:off x="3733425" y="2360848"/>
                <a:ext cx="224400" cy="246900"/>
              </a:xfrm>
              <a:prstGeom prst="bentUpArrow">
                <a:avLst>
                  <a:gd name="adj1" fmla="val 19050"/>
                  <a:gd name="adj2" fmla="val 25000"/>
                  <a:gd name="adj3" fmla="val 25000"/>
                </a:avLst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83;p47"/>
              <p:cNvSpPr/>
              <p:nvPr/>
            </p:nvSpPr>
            <p:spPr>
              <a:xfrm rot="10800000" flipH="1">
                <a:off x="4004700" y="2731598"/>
                <a:ext cx="224400" cy="246900"/>
              </a:xfrm>
              <a:prstGeom prst="bentUpArrow">
                <a:avLst>
                  <a:gd name="adj1" fmla="val 19050"/>
                  <a:gd name="adj2" fmla="val 25000"/>
                  <a:gd name="adj3" fmla="val 25000"/>
                </a:avLst>
              </a:pr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4;p47"/>
              <p:cNvSpPr/>
              <p:nvPr/>
            </p:nvSpPr>
            <p:spPr>
              <a:xfrm>
                <a:off x="1618827" y="1552841"/>
                <a:ext cx="109800" cy="30480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85;p47"/>
              <p:cNvSpPr/>
              <p:nvPr/>
            </p:nvSpPr>
            <p:spPr>
              <a:xfrm>
                <a:off x="2541952" y="1557429"/>
                <a:ext cx="109800" cy="30480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586;p47"/>
              <p:cNvSpPr/>
              <p:nvPr/>
            </p:nvSpPr>
            <p:spPr>
              <a:xfrm>
                <a:off x="3361400" y="1549854"/>
                <a:ext cx="109800" cy="30480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1" name="Google Shape;587;p47"/>
          <p:cNvGrpSpPr/>
          <p:nvPr/>
        </p:nvGrpSpPr>
        <p:grpSpPr>
          <a:xfrm>
            <a:off x="476263" y="2277557"/>
            <a:ext cx="3790538" cy="734700"/>
            <a:chOff x="476263" y="898298"/>
            <a:chExt cx="3790538" cy="734700"/>
          </a:xfrm>
        </p:grpSpPr>
        <p:sp>
          <p:nvSpPr>
            <p:cNvPr id="62" name="Google Shape;588;p47"/>
            <p:cNvSpPr/>
            <p:nvPr/>
          </p:nvSpPr>
          <p:spPr>
            <a:xfrm>
              <a:off x="1155200" y="898298"/>
              <a:ext cx="3111600" cy="734700"/>
            </a:xfrm>
            <a:prstGeom prst="rect">
              <a:avLst/>
            </a:prstGeom>
            <a:noFill/>
            <a:ln w="9525" cap="flat" cmpd="sng">
              <a:solidFill>
                <a:srgbClr val="B7B7B7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89;p47"/>
            <p:cNvSpPr txBox="1"/>
            <p:nvPr/>
          </p:nvSpPr>
          <p:spPr>
            <a:xfrm>
              <a:off x="1232840" y="977973"/>
              <a:ext cx="881700" cy="577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F47B20"/>
                </a:solidFill>
                <a:latin typeface="Quicksand Medium"/>
                <a:ea typeface="Quicksand Medium"/>
                <a:cs typeface="Quicksand Medium"/>
                <a:sym typeface="Quicksand Medium"/>
              </a:endParaRPr>
            </a:p>
          </p:txBody>
        </p:sp>
        <p:sp>
          <p:nvSpPr>
            <p:cNvPr id="64" name="Google Shape;590;p47"/>
            <p:cNvSpPr/>
            <p:nvPr/>
          </p:nvSpPr>
          <p:spPr>
            <a:xfrm>
              <a:off x="1288194" y="1263598"/>
              <a:ext cx="771000" cy="237000"/>
            </a:xfrm>
            <a:prstGeom prst="rect">
              <a:avLst/>
            </a:prstGeom>
            <a:solidFill>
              <a:srgbClr val="F58A5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Quicksand Medium"/>
                  <a:ea typeface="Quicksand Medium"/>
                  <a:cs typeface="Quicksand Medium"/>
                  <a:sym typeface="Quicksand Medium"/>
                </a:rPr>
                <a:t>App Logic</a:t>
              </a:r>
              <a:endParaRPr sz="80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endParaRPr>
            </a:p>
          </p:txBody>
        </p:sp>
        <p:sp>
          <p:nvSpPr>
            <p:cNvPr id="65" name="Google Shape;591;p47"/>
            <p:cNvSpPr txBox="1"/>
            <p:nvPr/>
          </p:nvSpPr>
          <p:spPr>
            <a:xfrm>
              <a:off x="2999713" y="955873"/>
              <a:ext cx="495300" cy="62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434343"/>
                  </a:solidFill>
                  <a:latin typeface="Quicksand"/>
                  <a:ea typeface="Quicksand"/>
                  <a:cs typeface="Quicksand"/>
                  <a:sym typeface="Quicksand"/>
                </a:rPr>
                <a:t>. . .</a:t>
              </a:r>
              <a:endParaRPr sz="900" b="1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66" name="Google Shape;592;p47"/>
            <p:cNvSpPr txBox="1"/>
            <p:nvPr/>
          </p:nvSpPr>
          <p:spPr>
            <a:xfrm>
              <a:off x="476263" y="1062248"/>
              <a:ext cx="681900" cy="40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434343"/>
                  </a:solidFill>
                  <a:latin typeface="Quicksand Medium"/>
                  <a:ea typeface="Quicksand Medium"/>
                  <a:cs typeface="Quicksand Medium"/>
                  <a:sym typeface="Quicksand Medium"/>
                </a:rPr>
                <a:t>Centralized</a:t>
              </a:r>
              <a:br>
                <a:rPr lang="en" sz="700">
                  <a:solidFill>
                    <a:srgbClr val="434343"/>
                  </a:solidFill>
                  <a:latin typeface="Quicksand Medium"/>
                  <a:ea typeface="Quicksand Medium"/>
                  <a:cs typeface="Quicksand Medium"/>
                  <a:sym typeface="Quicksand Medium"/>
                </a:rPr>
              </a:br>
              <a:r>
                <a:rPr lang="en" sz="700">
                  <a:solidFill>
                    <a:srgbClr val="434343"/>
                  </a:solidFill>
                  <a:latin typeface="Quicksand Medium"/>
                  <a:ea typeface="Quicksand Medium"/>
                  <a:cs typeface="Quicksand Medium"/>
                  <a:sym typeface="Quicksand Medium"/>
                </a:rPr>
                <a:t>Dev Org</a:t>
              </a:r>
              <a:endParaRPr sz="700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endParaRPr>
            </a:p>
          </p:txBody>
        </p:sp>
        <p:sp>
          <p:nvSpPr>
            <p:cNvPr id="67" name="Google Shape;593;p47"/>
            <p:cNvSpPr txBox="1"/>
            <p:nvPr/>
          </p:nvSpPr>
          <p:spPr>
            <a:xfrm>
              <a:off x="3294040" y="977973"/>
              <a:ext cx="881700" cy="577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900">
                <a:solidFill>
                  <a:srgbClr val="F47B20"/>
                </a:solidFill>
                <a:latin typeface="Quicksand Medium"/>
                <a:ea typeface="Quicksand Medium"/>
                <a:cs typeface="Quicksand Medium"/>
                <a:sym typeface="Quicksand Medium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F47B20"/>
                </a:solidFill>
                <a:latin typeface="Quicksand Medium"/>
                <a:ea typeface="Quicksand Medium"/>
                <a:cs typeface="Quicksand Medium"/>
                <a:sym typeface="Quicksand Medium"/>
              </a:endParaRPr>
            </a:p>
          </p:txBody>
        </p:sp>
        <p:sp>
          <p:nvSpPr>
            <p:cNvPr id="68" name="Google Shape;594;p47"/>
            <p:cNvSpPr/>
            <p:nvPr/>
          </p:nvSpPr>
          <p:spPr>
            <a:xfrm>
              <a:off x="3349394" y="1263598"/>
              <a:ext cx="771000" cy="237000"/>
            </a:xfrm>
            <a:prstGeom prst="rect">
              <a:avLst/>
            </a:prstGeom>
            <a:solidFill>
              <a:srgbClr val="F58A5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Quicksand Medium"/>
                  <a:ea typeface="Quicksand Medium"/>
                  <a:cs typeface="Quicksand Medium"/>
                  <a:sym typeface="Quicksand Medium"/>
                </a:rPr>
                <a:t>App Logic</a:t>
              </a:r>
              <a:endParaRPr sz="80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endParaRPr>
            </a:p>
          </p:txBody>
        </p:sp>
        <p:sp>
          <p:nvSpPr>
            <p:cNvPr id="69" name="Google Shape;595;p47"/>
            <p:cNvSpPr txBox="1"/>
            <p:nvPr/>
          </p:nvSpPr>
          <p:spPr>
            <a:xfrm>
              <a:off x="2155965" y="976748"/>
              <a:ext cx="881700" cy="5778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900">
                <a:solidFill>
                  <a:srgbClr val="F47B20"/>
                </a:solidFill>
                <a:latin typeface="Quicksand Medium"/>
                <a:ea typeface="Quicksand Medium"/>
                <a:cs typeface="Quicksand Medium"/>
                <a:sym typeface="Quicksand Medium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F47B20"/>
                </a:solidFill>
                <a:latin typeface="Quicksand Medium"/>
                <a:ea typeface="Quicksand Medium"/>
                <a:cs typeface="Quicksand Medium"/>
                <a:sym typeface="Quicksand Medium"/>
              </a:endParaRPr>
            </a:p>
          </p:txBody>
        </p:sp>
        <p:sp>
          <p:nvSpPr>
            <p:cNvPr id="70" name="Google Shape;596;p47"/>
            <p:cNvSpPr/>
            <p:nvPr/>
          </p:nvSpPr>
          <p:spPr>
            <a:xfrm>
              <a:off x="2211319" y="1262373"/>
              <a:ext cx="771000" cy="237000"/>
            </a:xfrm>
            <a:prstGeom prst="rect">
              <a:avLst/>
            </a:prstGeom>
            <a:solidFill>
              <a:srgbClr val="F58A5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Quicksand Medium"/>
                  <a:ea typeface="Quicksand Medium"/>
                  <a:cs typeface="Quicksand Medium"/>
                  <a:sym typeface="Quicksand Medium"/>
                </a:rPr>
                <a:t>App Logic</a:t>
              </a:r>
              <a:endParaRPr sz="80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endParaRPr>
            </a:p>
          </p:txBody>
        </p:sp>
        <p:sp>
          <p:nvSpPr>
            <p:cNvPr id="71" name="Google Shape;597;p47"/>
            <p:cNvSpPr txBox="1"/>
            <p:nvPr/>
          </p:nvSpPr>
          <p:spPr>
            <a:xfrm>
              <a:off x="1282838" y="1015025"/>
              <a:ext cx="781800" cy="19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47B20"/>
                  </a:solidFill>
                  <a:latin typeface="Quicksand Medium"/>
                  <a:ea typeface="Quicksand Medium"/>
                  <a:cs typeface="Quicksand Medium"/>
                  <a:sym typeface="Quicksand Medium"/>
                </a:rPr>
                <a:t>App 1</a:t>
              </a:r>
              <a:endParaRPr sz="900">
                <a:solidFill>
                  <a:srgbClr val="F47B20"/>
                </a:solidFill>
                <a:latin typeface="Quicksand Medium"/>
                <a:ea typeface="Quicksand Medium"/>
                <a:cs typeface="Quicksand Medium"/>
                <a:sym typeface="Quicksand Medium"/>
              </a:endParaRPr>
            </a:p>
          </p:txBody>
        </p:sp>
        <p:sp>
          <p:nvSpPr>
            <p:cNvPr id="72" name="Google Shape;598;p47"/>
            <p:cNvSpPr txBox="1"/>
            <p:nvPr/>
          </p:nvSpPr>
          <p:spPr>
            <a:xfrm>
              <a:off x="2205950" y="1015025"/>
              <a:ext cx="781800" cy="19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47B20"/>
                  </a:solidFill>
                  <a:latin typeface="Quicksand Medium"/>
                  <a:ea typeface="Quicksand Medium"/>
                  <a:cs typeface="Quicksand Medium"/>
                  <a:sym typeface="Quicksand Medium"/>
                </a:rPr>
                <a:t>App 2</a:t>
              </a:r>
              <a:endParaRPr sz="900">
                <a:solidFill>
                  <a:srgbClr val="F47B20"/>
                </a:solidFill>
                <a:latin typeface="Quicksand Medium"/>
                <a:ea typeface="Quicksand Medium"/>
                <a:cs typeface="Quicksand Medium"/>
                <a:sym typeface="Quicksand Medium"/>
              </a:endParaRPr>
            </a:p>
          </p:txBody>
        </p:sp>
        <p:sp>
          <p:nvSpPr>
            <p:cNvPr id="73" name="Google Shape;599;p47"/>
            <p:cNvSpPr txBox="1"/>
            <p:nvPr/>
          </p:nvSpPr>
          <p:spPr>
            <a:xfrm>
              <a:off x="3344038" y="1015025"/>
              <a:ext cx="781800" cy="19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47B20"/>
                  </a:solidFill>
                  <a:latin typeface="Quicksand Medium"/>
                  <a:ea typeface="Quicksand Medium"/>
                  <a:cs typeface="Quicksand Medium"/>
                  <a:sym typeface="Quicksand Medium"/>
                </a:rPr>
                <a:t>App (n)</a:t>
              </a:r>
              <a:endParaRPr sz="900">
                <a:solidFill>
                  <a:srgbClr val="F47B20"/>
                </a:solidFill>
                <a:latin typeface="Quicksand Medium"/>
                <a:ea typeface="Quicksand Medium"/>
                <a:cs typeface="Quicksand Medium"/>
                <a:sym typeface="Quicksand Medium"/>
              </a:endParaRPr>
            </a:p>
          </p:txBody>
        </p:sp>
      </p:grpSp>
      <p:grpSp>
        <p:nvGrpSpPr>
          <p:cNvPr id="74" name="Google Shape;600;p47"/>
          <p:cNvGrpSpPr/>
          <p:nvPr/>
        </p:nvGrpSpPr>
        <p:grpSpPr>
          <a:xfrm>
            <a:off x="5112900" y="2155270"/>
            <a:ext cx="3570333" cy="3169964"/>
            <a:chOff x="4884300" y="776011"/>
            <a:chExt cx="3570333" cy="3169964"/>
          </a:xfrm>
        </p:grpSpPr>
        <p:grpSp>
          <p:nvGrpSpPr>
            <p:cNvPr id="75" name="Google Shape;601;p47"/>
            <p:cNvGrpSpPr/>
            <p:nvPr/>
          </p:nvGrpSpPr>
          <p:grpSpPr>
            <a:xfrm>
              <a:off x="4884300" y="776011"/>
              <a:ext cx="3570333" cy="849146"/>
              <a:chOff x="4884300" y="595273"/>
              <a:chExt cx="3570333" cy="849146"/>
            </a:xfrm>
          </p:grpSpPr>
          <p:sp>
            <p:nvSpPr>
              <p:cNvPr id="86" name="Google Shape;602;p47"/>
              <p:cNvSpPr txBox="1"/>
              <p:nvPr/>
            </p:nvSpPr>
            <p:spPr>
              <a:xfrm rot="379">
                <a:off x="4884300" y="633370"/>
                <a:ext cx="2720100" cy="81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 b="1">
                    <a:solidFill>
                      <a:srgbClr val="FF5000"/>
                    </a:solidFill>
                    <a:latin typeface="Quicksand"/>
                    <a:ea typeface="Quicksand"/>
                    <a:cs typeface="Quicksand"/>
                    <a:sym typeface="Quicksand"/>
                  </a:rPr>
                  <a:t>PEOPLE</a:t>
                </a:r>
                <a:endParaRPr sz="1300" b="1">
                  <a:solidFill>
                    <a:srgbClr val="FF5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  <a:p>
                <a:pPr marL="0" lvl="0" indent="0" algn="l" rtl="0">
                  <a:spcBef>
                    <a:spcPts val="100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rgbClr val="666666"/>
                    </a:solidFill>
                    <a:latin typeface="Quicksand Medium"/>
                    <a:ea typeface="Quicksand Medium"/>
                    <a:cs typeface="Quicksand Medium"/>
                    <a:sym typeface="Quicksand Medium"/>
                  </a:rPr>
                  <a:t>Center of Excellence teams add  governance barriers to releases.</a:t>
                </a:r>
                <a:endParaRPr sz="1300">
                  <a:solidFill>
                    <a:srgbClr val="666666"/>
                  </a:solidFill>
                  <a:latin typeface="Quicksand Medium"/>
                  <a:ea typeface="Quicksand Medium"/>
                  <a:cs typeface="Quicksand Medium"/>
                  <a:sym typeface="Quicksand Medium"/>
                </a:endParaRPr>
              </a:p>
            </p:txBody>
          </p:sp>
          <p:cxnSp>
            <p:nvCxnSpPr>
              <p:cNvPr id="87" name="Google Shape;603;p47"/>
              <p:cNvCxnSpPr/>
              <p:nvPr/>
            </p:nvCxnSpPr>
            <p:spPr>
              <a:xfrm>
                <a:off x="4970202" y="988273"/>
                <a:ext cx="2788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5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8" name="Google Shape;604;p47"/>
              <p:cNvSpPr/>
              <p:nvPr/>
            </p:nvSpPr>
            <p:spPr>
              <a:xfrm>
                <a:off x="7668633" y="595273"/>
                <a:ext cx="786000" cy="7860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FF5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89" name="Google Shape;605;p47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7785421" y="786461"/>
                <a:ext cx="552425" cy="4036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6" name="Google Shape;606;p47"/>
            <p:cNvGrpSpPr/>
            <p:nvPr/>
          </p:nvGrpSpPr>
          <p:grpSpPr>
            <a:xfrm>
              <a:off x="4884300" y="1841338"/>
              <a:ext cx="3570333" cy="1055559"/>
              <a:chOff x="4884300" y="1715844"/>
              <a:chExt cx="3570333" cy="1055559"/>
            </a:xfrm>
          </p:grpSpPr>
          <p:sp>
            <p:nvSpPr>
              <p:cNvPr id="82" name="Google Shape;607;p47"/>
              <p:cNvSpPr txBox="1"/>
              <p:nvPr/>
            </p:nvSpPr>
            <p:spPr>
              <a:xfrm rot="379">
                <a:off x="4884300" y="1750652"/>
                <a:ext cx="2720100" cy="102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 b="1">
                    <a:solidFill>
                      <a:srgbClr val="FF5000"/>
                    </a:solidFill>
                    <a:latin typeface="Quicksand"/>
                    <a:ea typeface="Quicksand"/>
                    <a:cs typeface="Quicksand"/>
                    <a:sym typeface="Quicksand"/>
                  </a:rPr>
                  <a:t>PROCESS</a:t>
                </a:r>
                <a:endParaRPr sz="1300" b="1">
                  <a:solidFill>
                    <a:srgbClr val="FF5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  <a:p>
                <a:pPr marL="0" lvl="0" indent="0" algn="l" rtl="0">
                  <a:spcBef>
                    <a:spcPts val="100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rgbClr val="666666"/>
                    </a:solidFill>
                    <a:latin typeface="Quicksand Medium"/>
                    <a:ea typeface="Quicksand Medium"/>
                    <a:cs typeface="Quicksand Medium"/>
                    <a:sym typeface="Quicksand Medium"/>
                  </a:rPr>
                  <a:t>Middleware and integration systems create trickle-down “gates” decelerating releases.</a:t>
                </a:r>
                <a:endParaRPr sz="1300">
                  <a:solidFill>
                    <a:srgbClr val="666666"/>
                  </a:solidFill>
                  <a:latin typeface="Quicksand Medium"/>
                  <a:ea typeface="Quicksand Medium"/>
                  <a:cs typeface="Quicksand Medium"/>
                  <a:sym typeface="Quicksand Medium"/>
                </a:endParaRPr>
              </a:p>
            </p:txBody>
          </p:sp>
          <p:cxnSp>
            <p:nvCxnSpPr>
              <p:cNvPr id="83" name="Google Shape;608;p47"/>
              <p:cNvCxnSpPr/>
              <p:nvPr/>
            </p:nvCxnSpPr>
            <p:spPr>
              <a:xfrm>
                <a:off x="4970202" y="2108844"/>
                <a:ext cx="2788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5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4" name="Google Shape;609;p47"/>
              <p:cNvSpPr/>
              <p:nvPr/>
            </p:nvSpPr>
            <p:spPr>
              <a:xfrm>
                <a:off x="7668633" y="1715844"/>
                <a:ext cx="786000" cy="7860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FF5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85" name="Google Shape;610;p4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785421" y="1819125"/>
                <a:ext cx="552425" cy="5794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7" name="Google Shape;611;p47"/>
            <p:cNvGrpSpPr/>
            <p:nvPr/>
          </p:nvGrpSpPr>
          <p:grpSpPr>
            <a:xfrm>
              <a:off x="4884300" y="3090485"/>
              <a:ext cx="3570333" cy="855491"/>
              <a:chOff x="4884300" y="3082934"/>
              <a:chExt cx="3570333" cy="855491"/>
            </a:xfrm>
          </p:grpSpPr>
          <p:sp>
            <p:nvSpPr>
              <p:cNvPr id="78" name="Google Shape;612;p47"/>
              <p:cNvSpPr txBox="1"/>
              <p:nvPr/>
            </p:nvSpPr>
            <p:spPr>
              <a:xfrm rot="379">
                <a:off x="4884300" y="3127375"/>
                <a:ext cx="2720100" cy="81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 b="1">
                    <a:solidFill>
                      <a:srgbClr val="FF5000"/>
                    </a:solidFill>
                    <a:latin typeface="Quicksand"/>
                    <a:ea typeface="Quicksand"/>
                    <a:cs typeface="Quicksand"/>
                    <a:sym typeface="Quicksand"/>
                  </a:rPr>
                  <a:t>TECHNOLOGY</a:t>
                </a:r>
                <a:endParaRPr sz="1300" b="1">
                  <a:solidFill>
                    <a:srgbClr val="FF5000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  <a:p>
                <a:pPr marL="0" lvl="0" indent="0" algn="l" rtl="0">
                  <a:spcBef>
                    <a:spcPts val="1000"/>
                  </a:spcBef>
                  <a:spcAft>
                    <a:spcPts val="1000"/>
                  </a:spcAft>
                  <a:buNone/>
                </a:pPr>
                <a:r>
                  <a:rPr lang="en" sz="1300">
                    <a:solidFill>
                      <a:srgbClr val="666666"/>
                    </a:solidFill>
                    <a:latin typeface="Quicksand Medium"/>
                    <a:ea typeface="Quicksand Medium"/>
                    <a:cs typeface="Quicksand Medium"/>
                    <a:sym typeface="Quicksand Medium"/>
                  </a:rPr>
                  <a:t>Middleware is a dependency slowing app dev teams.</a:t>
                </a:r>
                <a:endParaRPr sz="1300">
                  <a:solidFill>
                    <a:srgbClr val="666666"/>
                  </a:solidFill>
                  <a:latin typeface="Quicksand Medium"/>
                  <a:ea typeface="Quicksand Medium"/>
                  <a:cs typeface="Quicksand Medium"/>
                  <a:sym typeface="Quicksand Medium"/>
                </a:endParaRPr>
              </a:p>
            </p:txBody>
          </p:sp>
          <p:cxnSp>
            <p:nvCxnSpPr>
              <p:cNvPr id="79" name="Google Shape;613;p47"/>
              <p:cNvCxnSpPr/>
              <p:nvPr/>
            </p:nvCxnSpPr>
            <p:spPr>
              <a:xfrm>
                <a:off x="4970202" y="3475934"/>
                <a:ext cx="27888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5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0" name="Google Shape;614;p47"/>
              <p:cNvSpPr/>
              <p:nvPr/>
            </p:nvSpPr>
            <p:spPr>
              <a:xfrm>
                <a:off x="7668633" y="3082934"/>
                <a:ext cx="786000" cy="7860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rgbClr val="FF5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81" name="Google Shape;615;p4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818082" y="3274135"/>
                <a:ext cx="487102" cy="403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90" name="Google Shape;616;p47"/>
          <p:cNvCxnSpPr/>
          <p:nvPr/>
        </p:nvCxnSpPr>
        <p:spPr>
          <a:xfrm rot="10800000" flipH="1">
            <a:off x="4378100" y="2054009"/>
            <a:ext cx="801300" cy="102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91" name="Google Shape;617;p47"/>
          <p:cNvCxnSpPr/>
          <p:nvPr/>
        </p:nvCxnSpPr>
        <p:spPr>
          <a:xfrm>
            <a:off x="4330225" y="4781284"/>
            <a:ext cx="849300" cy="78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92" name="Google Shape;618;p47"/>
          <p:cNvCxnSpPr/>
          <p:nvPr/>
        </p:nvCxnSpPr>
        <p:spPr>
          <a:xfrm rot="10800000" flipH="1">
            <a:off x="5179625" y="2052609"/>
            <a:ext cx="3642600" cy="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93" name="Google Shape;619;p47"/>
          <p:cNvCxnSpPr/>
          <p:nvPr/>
        </p:nvCxnSpPr>
        <p:spPr>
          <a:xfrm rot="10800000" flipH="1">
            <a:off x="5179625" y="5557809"/>
            <a:ext cx="3642600" cy="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94" name="Google Shape;620;p47"/>
          <p:cNvCxnSpPr/>
          <p:nvPr/>
        </p:nvCxnSpPr>
        <p:spPr>
          <a:xfrm rot="10800000">
            <a:off x="8816000" y="2052209"/>
            <a:ext cx="0" cy="346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60522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09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5162" y="296761"/>
            <a:ext cx="8706386" cy="57457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4338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109"/>
          <p:cNvPicPr preferRelativeResize="0"/>
          <p:nvPr/>
        </p:nvPicPr>
        <p:blipFill rotWithShape="1">
          <a:blip r:embed="rId3">
            <a:alphaModFix/>
          </a:blip>
          <a:srcRect l="17263" r="13291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109"/>
          <p:cNvSpPr txBox="1"/>
          <p:nvPr/>
        </p:nvSpPr>
        <p:spPr>
          <a:xfrm>
            <a:off x="173225" y="5667633"/>
            <a:ext cx="22518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Brownfield</a:t>
            </a:r>
            <a:endParaRPr sz="3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36" name="Google Shape;636;p109"/>
          <p:cNvSpPr txBox="1"/>
          <p:nvPr/>
        </p:nvSpPr>
        <p:spPr>
          <a:xfrm>
            <a:off x="6857000" y="5667633"/>
            <a:ext cx="22518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Greenfield</a:t>
            </a:r>
            <a:endParaRPr sz="30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2243221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110"/>
          <p:cNvPicPr preferRelativeResize="0"/>
          <p:nvPr/>
        </p:nvPicPr>
        <p:blipFill rotWithShape="1">
          <a:blip r:embed="rId3">
            <a:alphaModFix/>
          </a:blip>
          <a:srcRect l="17263" r="13291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/>
          <p:cNvGrpSpPr/>
          <p:nvPr/>
        </p:nvGrpSpPr>
        <p:grpSpPr>
          <a:xfrm>
            <a:off x="439700" y="281501"/>
            <a:ext cx="7635375" cy="5290624"/>
            <a:chOff x="439700" y="281500"/>
            <a:chExt cx="7635375" cy="6348233"/>
          </a:xfrm>
        </p:grpSpPr>
        <p:sp>
          <p:nvSpPr>
            <p:cNvPr id="642" name="Google Shape;642;p110"/>
            <p:cNvSpPr/>
            <p:nvPr/>
          </p:nvSpPr>
          <p:spPr>
            <a:xfrm>
              <a:off x="439700" y="281500"/>
              <a:ext cx="1185900" cy="2007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Quicksand"/>
                  <a:ea typeface="Quicksand"/>
                  <a:cs typeface="Quicksand"/>
                  <a:sym typeface="Quicksand"/>
                </a:rPr>
                <a:t>Core </a:t>
              </a:r>
              <a:endParaRPr dirty="0">
                <a:latin typeface="Quicksand"/>
                <a:ea typeface="Quicksand"/>
                <a:cs typeface="Quicksand"/>
                <a:sym typeface="Quicksan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Quicksand"/>
                  <a:ea typeface="Quicksand"/>
                  <a:cs typeface="Quicksand"/>
                  <a:sym typeface="Quicksand"/>
                </a:rPr>
                <a:t>Systems</a:t>
              </a:r>
              <a:endParaRPr dirty="0"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643" name="Google Shape;643;p110"/>
            <p:cNvSpPr/>
            <p:nvPr/>
          </p:nvSpPr>
          <p:spPr>
            <a:xfrm>
              <a:off x="439700" y="2425200"/>
              <a:ext cx="1185900" cy="2007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Quicksand"/>
                  <a:ea typeface="Quicksand"/>
                  <a:cs typeface="Quicksand"/>
                  <a:sym typeface="Quicksand"/>
                </a:rPr>
                <a:t>Core </a:t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Quicksand"/>
                  <a:ea typeface="Quicksand"/>
                  <a:cs typeface="Quicksand"/>
                  <a:sym typeface="Quicksand"/>
                </a:rPr>
                <a:t>Systems</a:t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644" name="Google Shape;644;p110"/>
            <p:cNvSpPr/>
            <p:nvPr/>
          </p:nvSpPr>
          <p:spPr>
            <a:xfrm>
              <a:off x="439700" y="4622133"/>
              <a:ext cx="1185900" cy="2007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Quicksand"/>
                  <a:ea typeface="Quicksand"/>
                  <a:cs typeface="Quicksand"/>
                  <a:sym typeface="Quicksand"/>
                </a:rPr>
                <a:t>Core </a:t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Quicksand"/>
                  <a:ea typeface="Quicksand"/>
                  <a:cs typeface="Quicksand"/>
                  <a:sym typeface="Quicksand"/>
                </a:rPr>
                <a:t>Systems</a:t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645" name="Google Shape;645;p110"/>
            <p:cNvSpPr/>
            <p:nvPr/>
          </p:nvSpPr>
          <p:spPr>
            <a:xfrm>
              <a:off x="6345950" y="1819933"/>
              <a:ext cx="582000" cy="672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10"/>
            <p:cNvSpPr/>
            <p:nvPr/>
          </p:nvSpPr>
          <p:spPr>
            <a:xfrm>
              <a:off x="6804125" y="2169133"/>
              <a:ext cx="582000" cy="672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10"/>
            <p:cNvSpPr/>
            <p:nvPr/>
          </p:nvSpPr>
          <p:spPr>
            <a:xfrm>
              <a:off x="6804125" y="1496733"/>
              <a:ext cx="582000" cy="672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10"/>
            <p:cNvSpPr/>
            <p:nvPr/>
          </p:nvSpPr>
          <p:spPr>
            <a:xfrm>
              <a:off x="5916350" y="3543333"/>
              <a:ext cx="582000" cy="672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10"/>
            <p:cNvSpPr/>
            <p:nvPr/>
          </p:nvSpPr>
          <p:spPr>
            <a:xfrm>
              <a:off x="6345950" y="3863133"/>
              <a:ext cx="582000" cy="672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10"/>
            <p:cNvSpPr/>
            <p:nvPr/>
          </p:nvSpPr>
          <p:spPr>
            <a:xfrm>
              <a:off x="6345950" y="3190733"/>
              <a:ext cx="582000" cy="672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10"/>
            <p:cNvSpPr/>
            <p:nvPr/>
          </p:nvSpPr>
          <p:spPr>
            <a:xfrm>
              <a:off x="6804125" y="2841533"/>
              <a:ext cx="582000" cy="672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10"/>
            <p:cNvSpPr/>
            <p:nvPr/>
          </p:nvSpPr>
          <p:spPr>
            <a:xfrm>
              <a:off x="7267050" y="3190733"/>
              <a:ext cx="582000" cy="672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10"/>
            <p:cNvSpPr/>
            <p:nvPr/>
          </p:nvSpPr>
          <p:spPr>
            <a:xfrm>
              <a:off x="7267050" y="2492367"/>
              <a:ext cx="582000" cy="672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10"/>
            <p:cNvSpPr txBox="1"/>
            <p:nvPr/>
          </p:nvSpPr>
          <p:spPr>
            <a:xfrm>
              <a:off x="5731475" y="941633"/>
              <a:ext cx="2343600" cy="55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Disaggregated systems</a:t>
              </a:r>
              <a:endParaRPr b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33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39700" y="281501"/>
            <a:ext cx="7635375" cy="5179500"/>
            <a:chOff x="439700" y="281500"/>
            <a:chExt cx="7635375" cy="6348233"/>
          </a:xfrm>
        </p:grpSpPr>
        <p:sp>
          <p:nvSpPr>
            <p:cNvPr id="659" name="Google Shape;659;p111"/>
            <p:cNvSpPr/>
            <p:nvPr/>
          </p:nvSpPr>
          <p:spPr>
            <a:xfrm>
              <a:off x="439700" y="281500"/>
              <a:ext cx="1185900" cy="2007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Quicksand"/>
                  <a:ea typeface="Quicksand"/>
                  <a:cs typeface="Quicksand"/>
                  <a:sym typeface="Quicksand"/>
                </a:rPr>
                <a:t>Core </a:t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Quicksand"/>
                  <a:ea typeface="Quicksand"/>
                  <a:cs typeface="Quicksand"/>
                  <a:sym typeface="Quicksand"/>
                </a:rPr>
                <a:t>Systems</a:t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660" name="Google Shape;660;p111"/>
            <p:cNvSpPr/>
            <p:nvPr/>
          </p:nvSpPr>
          <p:spPr>
            <a:xfrm>
              <a:off x="439700" y="2425200"/>
              <a:ext cx="1185900" cy="2007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Quicksand"/>
                  <a:ea typeface="Quicksand"/>
                  <a:cs typeface="Quicksand"/>
                  <a:sym typeface="Quicksand"/>
                </a:rPr>
                <a:t>Core </a:t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Quicksand"/>
                  <a:ea typeface="Quicksand"/>
                  <a:cs typeface="Quicksand"/>
                  <a:sym typeface="Quicksand"/>
                </a:rPr>
                <a:t>Systems</a:t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661" name="Google Shape;661;p111"/>
            <p:cNvSpPr/>
            <p:nvPr/>
          </p:nvSpPr>
          <p:spPr>
            <a:xfrm>
              <a:off x="439700" y="4622133"/>
              <a:ext cx="1185900" cy="2007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Quicksand"/>
                  <a:ea typeface="Quicksand"/>
                  <a:cs typeface="Quicksand"/>
                  <a:sym typeface="Quicksand"/>
                </a:rPr>
                <a:t>Core </a:t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Quicksand"/>
                  <a:ea typeface="Quicksand"/>
                  <a:cs typeface="Quicksand"/>
                  <a:sym typeface="Quicksand"/>
                </a:rPr>
                <a:t>Systems</a:t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662" name="Google Shape;662;p111"/>
            <p:cNvSpPr/>
            <p:nvPr/>
          </p:nvSpPr>
          <p:spPr>
            <a:xfrm>
              <a:off x="6345950" y="1819933"/>
              <a:ext cx="582000" cy="672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11"/>
            <p:cNvSpPr/>
            <p:nvPr/>
          </p:nvSpPr>
          <p:spPr>
            <a:xfrm>
              <a:off x="6804125" y="2169133"/>
              <a:ext cx="582000" cy="672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11"/>
            <p:cNvSpPr/>
            <p:nvPr/>
          </p:nvSpPr>
          <p:spPr>
            <a:xfrm>
              <a:off x="6804125" y="1496733"/>
              <a:ext cx="582000" cy="672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11"/>
            <p:cNvSpPr/>
            <p:nvPr/>
          </p:nvSpPr>
          <p:spPr>
            <a:xfrm>
              <a:off x="5916350" y="3543333"/>
              <a:ext cx="582000" cy="672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11"/>
            <p:cNvSpPr/>
            <p:nvPr/>
          </p:nvSpPr>
          <p:spPr>
            <a:xfrm>
              <a:off x="6345950" y="3863133"/>
              <a:ext cx="582000" cy="672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11"/>
            <p:cNvSpPr/>
            <p:nvPr/>
          </p:nvSpPr>
          <p:spPr>
            <a:xfrm>
              <a:off x="6345950" y="3190733"/>
              <a:ext cx="582000" cy="672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11"/>
            <p:cNvSpPr/>
            <p:nvPr/>
          </p:nvSpPr>
          <p:spPr>
            <a:xfrm>
              <a:off x="6804125" y="2841533"/>
              <a:ext cx="582000" cy="672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11"/>
            <p:cNvSpPr/>
            <p:nvPr/>
          </p:nvSpPr>
          <p:spPr>
            <a:xfrm>
              <a:off x="7267050" y="3190733"/>
              <a:ext cx="582000" cy="672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11"/>
            <p:cNvSpPr/>
            <p:nvPr/>
          </p:nvSpPr>
          <p:spPr>
            <a:xfrm>
              <a:off x="7267050" y="2492367"/>
              <a:ext cx="582000" cy="672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11"/>
            <p:cNvSpPr txBox="1"/>
            <p:nvPr/>
          </p:nvSpPr>
          <p:spPr>
            <a:xfrm>
              <a:off x="5731475" y="941633"/>
              <a:ext cx="2343600" cy="55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Quicksand"/>
                  <a:ea typeface="Quicksand"/>
                  <a:cs typeface="Quicksand"/>
                  <a:sym typeface="Quicksand"/>
                </a:rPr>
                <a:t>Disaggregated systems</a:t>
              </a:r>
              <a:endParaRPr b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1098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39700" y="265201"/>
            <a:ext cx="9591500" cy="5545050"/>
            <a:chOff x="439700" y="265200"/>
            <a:chExt cx="9591500" cy="6364533"/>
          </a:xfrm>
        </p:grpSpPr>
        <p:sp>
          <p:nvSpPr>
            <p:cNvPr id="676" name="Google Shape;676;p112"/>
            <p:cNvSpPr/>
            <p:nvPr/>
          </p:nvSpPr>
          <p:spPr>
            <a:xfrm>
              <a:off x="439700" y="281500"/>
              <a:ext cx="1185900" cy="2007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Quicksand"/>
                  <a:ea typeface="Quicksand"/>
                  <a:cs typeface="Quicksand"/>
                  <a:sym typeface="Quicksand"/>
                </a:rPr>
                <a:t>Core </a:t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Quicksand"/>
                  <a:ea typeface="Quicksand"/>
                  <a:cs typeface="Quicksand"/>
                  <a:sym typeface="Quicksand"/>
                </a:rPr>
                <a:t>Systems</a:t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677" name="Google Shape;677;p112"/>
            <p:cNvSpPr/>
            <p:nvPr/>
          </p:nvSpPr>
          <p:spPr>
            <a:xfrm>
              <a:off x="439700" y="2425200"/>
              <a:ext cx="1185900" cy="2007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Quicksand"/>
                  <a:ea typeface="Quicksand"/>
                  <a:cs typeface="Quicksand"/>
                  <a:sym typeface="Quicksand"/>
                </a:rPr>
                <a:t>Core </a:t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Quicksand"/>
                  <a:ea typeface="Quicksand"/>
                  <a:cs typeface="Quicksand"/>
                  <a:sym typeface="Quicksand"/>
                </a:rPr>
                <a:t>Systems</a:t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678" name="Google Shape;678;p112"/>
            <p:cNvSpPr/>
            <p:nvPr/>
          </p:nvSpPr>
          <p:spPr>
            <a:xfrm>
              <a:off x="439700" y="4622133"/>
              <a:ext cx="1185900" cy="2007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Quicksand"/>
                  <a:ea typeface="Quicksand"/>
                  <a:cs typeface="Quicksand"/>
                  <a:sym typeface="Quicksand"/>
                </a:rPr>
                <a:t>Core </a:t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Quicksand"/>
                  <a:ea typeface="Quicksand"/>
                  <a:cs typeface="Quicksand"/>
                  <a:sym typeface="Quicksand"/>
                </a:rPr>
                <a:t>Systems</a:t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679" name="Google Shape;679;p112"/>
            <p:cNvSpPr/>
            <p:nvPr/>
          </p:nvSpPr>
          <p:spPr>
            <a:xfrm rot="-5400000">
              <a:off x="-1211650" y="3242967"/>
              <a:ext cx="6327600" cy="4050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Quicksand"/>
                  <a:ea typeface="Quicksand"/>
                  <a:cs typeface="Quicksand"/>
                  <a:sym typeface="Quicksand"/>
                </a:rPr>
                <a:t>ESB</a:t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680" name="Google Shape;680;p112"/>
            <p:cNvSpPr/>
            <p:nvPr/>
          </p:nvSpPr>
          <p:spPr>
            <a:xfrm rot="-5400000">
              <a:off x="-682600" y="3226500"/>
              <a:ext cx="6327600" cy="4050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Quicksand"/>
                  <a:ea typeface="Quicksand"/>
                  <a:cs typeface="Quicksand"/>
                  <a:sym typeface="Quicksand"/>
                </a:rPr>
                <a:t>API Management Platform</a:t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681" name="Google Shape;681;p112"/>
            <p:cNvSpPr/>
            <p:nvPr/>
          </p:nvSpPr>
          <p:spPr>
            <a:xfrm>
              <a:off x="6345950" y="1819933"/>
              <a:ext cx="582000" cy="672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12"/>
            <p:cNvSpPr/>
            <p:nvPr/>
          </p:nvSpPr>
          <p:spPr>
            <a:xfrm>
              <a:off x="6804125" y="2169133"/>
              <a:ext cx="582000" cy="672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12"/>
            <p:cNvSpPr/>
            <p:nvPr/>
          </p:nvSpPr>
          <p:spPr>
            <a:xfrm>
              <a:off x="6804125" y="1496733"/>
              <a:ext cx="582000" cy="672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12"/>
            <p:cNvSpPr/>
            <p:nvPr/>
          </p:nvSpPr>
          <p:spPr>
            <a:xfrm>
              <a:off x="5916350" y="3543333"/>
              <a:ext cx="582000" cy="672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12"/>
            <p:cNvSpPr/>
            <p:nvPr/>
          </p:nvSpPr>
          <p:spPr>
            <a:xfrm>
              <a:off x="6345950" y="3863133"/>
              <a:ext cx="582000" cy="672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12"/>
            <p:cNvSpPr/>
            <p:nvPr/>
          </p:nvSpPr>
          <p:spPr>
            <a:xfrm>
              <a:off x="6345950" y="3190733"/>
              <a:ext cx="582000" cy="672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12"/>
            <p:cNvSpPr/>
            <p:nvPr/>
          </p:nvSpPr>
          <p:spPr>
            <a:xfrm>
              <a:off x="6804125" y="2841533"/>
              <a:ext cx="582000" cy="672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12"/>
            <p:cNvSpPr/>
            <p:nvPr/>
          </p:nvSpPr>
          <p:spPr>
            <a:xfrm>
              <a:off x="7267050" y="3190733"/>
              <a:ext cx="582000" cy="672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12"/>
            <p:cNvSpPr/>
            <p:nvPr/>
          </p:nvSpPr>
          <p:spPr>
            <a:xfrm>
              <a:off x="7267050" y="2492367"/>
              <a:ext cx="582000" cy="672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12"/>
            <p:cNvSpPr txBox="1"/>
            <p:nvPr/>
          </p:nvSpPr>
          <p:spPr>
            <a:xfrm>
              <a:off x="2697100" y="852267"/>
              <a:ext cx="7334100" cy="114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Quicksand"/>
                  <a:ea typeface="Quicksand"/>
                  <a:cs typeface="Quicksand"/>
                  <a:sym typeface="Quicksand"/>
                </a:rPr>
                <a:t>Governance</a:t>
              </a:r>
              <a:endParaRPr sz="1800">
                <a:latin typeface="Quicksand"/>
                <a:ea typeface="Quicksand"/>
                <a:cs typeface="Quicksand"/>
                <a:sym typeface="Quicksan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Quicksand"/>
                  <a:ea typeface="Quicksand"/>
                  <a:cs typeface="Quicksand"/>
                  <a:sym typeface="Quicksand"/>
                </a:rPr>
                <a:t>Self-Service</a:t>
              </a:r>
              <a:endParaRPr sz="1800">
                <a:latin typeface="Quicksand"/>
                <a:ea typeface="Quicksand"/>
                <a:cs typeface="Quicksand"/>
                <a:sym typeface="Quicksan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Quicksand"/>
                  <a:ea typeface="Quicksand"/>
                  <a:cs typeface="Quicksand"/>
                  <a:sym typeface="Quicksand"/>
                </a:rPr>
                <a:t>Identity</a:t>
              </a:r>
              <a:endParaRPr sz="1800">
                <a:latin typeface="Quicksand"/>
                <a:ea typeface="Quicksand"/>
                <a:cs typeface="Quicksand"/>
                <a:sym typeface="Quicksan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Quicksand"/>
                  <a:ea typeface="Quicksand"/>
                  <a:cs typeface="Quicksand"/>
                  <a:sym typeface="Quicksand"/>
                </a:rPr>
                <a:t>Dependency Management</a:t>
              </a:r>
              <a:endParaRPr sz="1800">
                <a:latin typeface="Quicksand"/>
                <a:ea typeface="Quicksand"/>
                <a:cs typeface="Quicksand"/>
                <a:sym typeface="Quicksan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Quicksand"/>
                  <a:ea typeface="Quicksand"/>
                  <a:cs typeface="Quicksand"/>
                  <a:sym typeface="Quicksand"/>
                </a:rPr>
                <a:t>Notification </a:t>
              </a:r>
              <a:endParaRPr sz="1800">
                <a:latin typeface="Quicksand"/>
                <a:ea typeface="Quicksand"/>
                <a:cs typeface="Quicksand"/>
                <a:sym typeface="Quicksan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Quicksand"/>
                  <a:ea typeface="Quicksand"/>
                  <a:cs typeface="Quicksand"/>
                  <a:sym typeface="Quicksand"/>
                </a:rPr>
                <a:t>Versioning</a:t>
              </a:r>
              <a:endParaRPr sz="1800"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cxnSp>
          <p:nvCxnSpPr>
            <p:cNvPr id="691" name="Google Shape;691;p112"/>
            <p:cNvCxnSpPr>
              <a:stCxn id="684" idx="3"/>
              <a:endCxn id="680" idx="2"/>
            </p:cNvCxnSpPr>
            <p:nvPr/>
          </p:nvCxnSpPr>
          <p:spPr>
            <a:xfrm rot="10800000">
              <a:off x="2683850" y="3429133"/>
              <a:ext cx="3232500" cy="450400"/>
            </a:xfrm>
            <a:prstGeom prst="bentConnector3">
              <a:avLst>
                <a:gd name="adj1" fmla="val 5853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866596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39700" y="265200"/>
            <a:ext cx="7867525" cy="4966533"/>
            <a:chOff x="439700" y="265200"/>
            <a:chExt cx="7867525" cy="6364533"/>
          </a:xfrm>
        </p:grpSpPr>
        <p:sp>
          <p:nvSpPr>
            <p:cNvPr id="696" name="Google Shape;696;p113"/>
            <p:cNvSpPr/>
            <p:nvPr/>
          </p:nvSpPr>
          <p:spPr>
            <a:xfrm>
              <a:off x="439700" y="281500"/>
              <a:ext cx="1185900" cy="2007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Quicksand"/>
                  <a:ea typeface="Quicksand"/>
                  <a:cs typeface="Quicksand"/>
                  <a:sym typeface="Quicksand"/>
                </a:rPr>
                <a:t>Core </a:t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Quicksand"/>
                  <a:ea typeface="Quicksand"/>
                  <a:cs typeface="Quicksand"/>
                  <a:sym typeface="Quicksand"/>
                </a:rPr>
                <a:t>Systems</a:t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697" name="Google Shape;697;p113"/>
            <p:cNvSpPr/>
            <p:nvPr/>
          </p:nvSpPr>
          <p:spPr>
            <a:xfrm>
              <a:off x="439700" y="2425200"/>
              <a:ext cx="1185900" cy="2007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Quicksand"/>
                  <a:ea typeface="Quicksand"/>
                  <a:cs typeface="Quicksand"/>
                  <a:sym typeface="Quicksand"/>
                </a:rPr>
                <a:t>Core </a:t>
              </a:r>
              <a:endParaRPr dirty="0">
                <a:latin typeface="Quicksand"/>
                <a:ea typeface="Quicksand"/>
                <a:cs typeface="Quicksand"/>
                <a:sym typeface="Quicksan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Quicksand"/>
                  <a:ea typeface="Quicksand"/>
                  <a:cs typeface="Quicksand"/>
                  <a:sym typeface="Quicksand"/>
                </a:rPr>
                <a:t>Systems</a:t>
              </a:r>
              <a:endParaRPr dirty="0"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698" name="Google Shape;698;p113"/>
            <p:cNvSpPr/>
            <p:nvPr/>
          </p:nvSpPr>
          <p:spPr>
            <a:xfrm>
              <a:off x="439700" y="4622133"/>
              <a:ext cx="1185900" cy="2007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Quicksand"/>
                  <a:ea typeface="Quicksand"/>
                  <a:cs typeface="Quicksand"/>
                  <a:sym typeface="Quicksand"/>
                </a:rPr>
                <a:t>Core </a:t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Quicksand"/>
                  <a:ea typeface="Quicksand"/>
                  <a:cs typeface="Quicksand"/>
                  <a:sym typeface="Quicksand"/>
                </a:rPr>
                <a:t>Systems</a:t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699" name="Google Shape;699;p113"/>
            <p:cNvSpPr/>
            <p:nvPr/>
          </p:nvSpPr>
          <p:spPr>
            <a:xfrm rot="-5400000">
              <a:off x="-1211650" y="3242967"/>
              <a:ext cx="6327600" cy="4050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Quicksand"/>
                  <a:ea typeface="Quicksand"/>
                  <a:cs typeface="Quicksand"/>
                  <a:sym typeface="Quicksand"/>
                </a:rPr>
                <a:t>ESB</a:t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700" name="Google Shape;700;p113"/>
            <p:cNvSpPr/>
            <p:nvPr/>
          </p:nvSpPr>
          <p:spPr>
            <a:xfrm rot="-5400000">
              <a:off x="-682600" y="3226500"/>
              <a:ext cx="6327600" cy="4050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Quicksand"/>
                  <a:ea typeface="Quicksand"/>
                  <a:cs typeface="Quicksand"/>
                  <a:sym typeface="Quicksand"/>
                </a:rPr>
                <a:t>API Management Platform</a:t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701" name="Google Shape;701;p113"/>
            <p:cNvSpPr/>
            <p:nvPr/>
          </p:nvSpPr>
          <p:spPr>
            <a:xfrm>
              <a:off x="6345950" y="1819933"/>
              <a:ext cx="582000" cy="672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13"/>
            <p:cNvSpPr/>
            <p:nvPr/>
          </p:nvSpPr>
          <p:spPr>
            <a:xfrm>
              <a:off x="6804125" y="2169133"/>
              <a:ext cx="582000" cy="672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13"/>
            <p:cNvSpPr/>
            <p:nvPr/>
          </p:nvSpPr>
          <p:spPr>
            <a:xfrm>
              <a:off x="6804125" y="1496733"/>
              <a:ext cx="582000" cy="672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13"/>
            <p:cNvSpPr/>
            <p:nvPr/>
          </p:nvSpPr>
          <p:spPr>
            <a:xfrm>
              <a:off x="5916350" y="3543333"/>
              <a:ext cx="582000" cy="672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13"/>
            <p:cNvSpPr/>
            <p:nvPr/>
          </p:nvSpPr>
          <p:spPr>
            <a:xfrm>
              <a:off x="6345950" y="3863133"/>
              <a:ext cx="582000" cy="672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13"/>
            <p:cNvSpPr/>
            <p:nvPr/>
          </p:nvSpPr>
          <p:spPr>
            <a:xfrm>
              <a:off x="6345950" y="3190733"/>
              <a:ext cx="582000" cy="672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13"/>
            <p:cNvSpPr/>
            <p:nvPr/>
          </p:nvSpPr>
          <p:spPr>
            <a:xfrm>
              <a:off x="6804125" y="2841533"/>
              <a:ext cx="582000" cy="672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13"/>
            <p:cNvSpPr/>
            <p:nvPr/>
          </p:nvSpPr>
          <p:spPr>
            <a:xfrm>
              <a:off x="7267050" y="3190733"/>
              <a:ext cx="582000" cy="672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13"/>
            <p:cNvSpPr/>
            <p:nvPr/>
          </p:nvSpPr>
          <p:spPr>
            <a:xfrm>
              <a:off x="7267050" y="2492367"/>
              <a:ext cx="582000" cy="672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13"/>
            <p:cNvSpPr/>
            <p:nvPr/>
          </p:nvSpPr>
          <p:spPr>
            <a:xfrm>
              <a:off x="6373550" y="4559333"/>
              <a:ext cx="582000" cy="672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13"/>
            <p:cNvSpPr/>
            <p:nvPr/>
          </p:nvSpPr>
          <p:spPr>
            <a:xfrm>
              <a:off x="6803150" y="4879133"/>
              <a:ext cx="582000" cy="672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13"/>
            <p:cNvSpPr/>
            <p:nvPr/>
          </p:nvSpPr>
          <p:spPr>
            <a:xfrm>
              <a:off x="6803150" y="4206733"/>
              <a:ext cx="582000" cy="672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13"/>
            <p:cNvSpPr/>
            <p:nvPr/>
          </p:nvSpPr>
          <p:spPr>
            <a:xfrm>
              <a:off x="7261325" y="3857533"/>
              <a:ext cx="582000" cy="672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13"/>
            <p:cNvSpPr/>
            <p:nvPr/>
          </p:nvSpPr>
          <p:spPr>
            <a:xfrm>
              <a:off x="7724250" y="4206733"/>
              <a:ext cx="582000" cy="672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13"/>
            <p:cNvSpPr/>
            <p:nvPr/>
          </p:nvSpPr>
          <p:spPr>
            <a:xfrm>
              <a:off x="7724250" y="3508367"/>
              <a:ext cx="582000" cy="672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13"/>
            <p:cNvSpPr/>
            <p:nvPr/>
          </p:nvSpPr>
          <p:spPr>
            <a:xfrm>
              <a:off x="7267050" y="1127167"/>
              <a:ext cx="582000" cy="672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13"/>
            <p:cNvSpPr/>
            <p:nvPr/>
          </p:nvSpPr>
          <p:spPr>
            <a:xfrm>
              <a:off x="7725225" y="1476367"/>
              <a:ext cx="582000" cy="672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13"/>
            <p:cNvSpPr/>
            <p:nvPr/>
          </p:nvSpPr>
          <p:spPr>
            <a:xfrm>
              <a:off x="7725225" y="803967"/>
              <a:ext cx="582000" cy="672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13"/>
            <p:cNvSpPr/>
            <p:nvPr/>
          </p:nvSpPr>
          <p:spPr>
            <a:xfrm>
              <a:off x="5887775" y="798333"/>
              <a:ext cx="582000" cy="672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13"/>
            <p:cNvSpPr/>
            <p:nvPr/>
          </p:nvSpPr>
          <p:spPr>
            <a:xfrm>
              <a:off x="6345950" y="1147533"/>
              <a:ext cx="582000" cy="672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13"/>
            <p:cNvSpPr/>
            <p:nvPr/>
          </p:nvSpPr>
          <p:spPr>
            <a:xfrm>
              <a:off x="6345950" y="475133"/>
              <a:ext cx="582000" cy="6724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83402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39700" y="265200"/>
            <a:ext cx="8704301" cy="5148175"/>
            <a:chOff x="439700" y="265200"/>
            <a:chExt cx="8704301" cy="6592799"/>
          </a:xfrm>
        </p:grpSpPr>
        <p:sp>
          <p:nvSpPr>
            <p:cNvPr id="736" name="Google Shape;736;p116"/>
            <p:cNvSpPr/>
            <p:nvPr/>
          </p:nvSpPr>
          <p:spPr>
            <a:xfrm>
              <a:off x="439700" y="281500"/>
              <a:ext cx="1185900" cy="2007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Quicksand"/>
                  <a:ea typeface="Quicksand"/>
                  <a:cs typeface="Quicksand"/>
                  <a:sym typeface="Quicksand"/>
                </a:rPr>
                <a:t>Core </a:t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Quicksand"/>
                  <a:ea typeface="Quicksand"/>
                  <a:cs typeface="Quicksand"/>
                  <a:sym typeface="Quicksand"/>
                </a:rPr>
                <a:t>Systems</a:t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737" name="Google Shape;737;p116"/>
            <p:cNvSpPr/>
            <p:nvPr/>
          </p:nvSpPr>
          <p:spPr>
            <a:xfrm>
              <a:off x="439700" y="2425200"/>
              <a:ext cx="1185900" cy="2007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Quicksand"/>
                  <a:ea typeface="Quicksand"/>
                  <a:cs typeface="Quicksand"/>
                  <a:sym typeface="Quicksand"/>
                </a:rPr>
                <a:t>Core </a:t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Quicksand"/>
                  <a:ea typeface="Quicksand"/>
                  <a:cs typeface="Quicksand"/>
                  <a:sym typeface="Quicksand"/>
                </a:rPr>
                <a:t>Systems</a:t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738" name="Google Shape;738;p116"/>
            <p:cNvSpPr/>
            <p:nvPr/>
          </p:nvSpPr>
          <p:spPr>
            <a:xfrm>
              <a:off x="439700" y="4622133"/>
              <a:ext cx="1185900" cy="2007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Quicksand"/>
                  <a:ea typeface="Quicksand"/>
                  <a:cs typeface="Quicksand"/>
                  <a:sym typeface="Quicksand"/>
                </a:rPr>
                <a:t>Core </a:t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Quicksand"/>
                  <a:ea typeface="Quicksand"/>
                  <a:cs typeface="Quicksand"/>
                  <a:sym typeface="Quicksand"/>
                </a:rPr>
                <a:t>Systems</a:t>
              </a:r>
              <a:endParaRPr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739" name="Google Shape;739;p116"/>
            <p:cNvSpPr/>
            <p:nvPr/>
          </p:nvSpPr>
          <p:spPr>
            <a:xfrm rot="-5400000">
              <a:off x="-1211650" y="3242967"/>
              <a:ext cx="6327600" cy="4050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Quicksand"/>
                  <a:ea typeface="Quicksand"/>
                  <a:cs typeface="Quicksand"/>
                  <a:sym typeface="Quicksand"/>
                </a:rPr>
                <a:t>ESB / </a:t>
              </a:r>
              <a:r>
                <a:rPr lang="en" b="1">
                  <a:latin typeface="Quicksand"/>
                  <a:ea typeface="Quicksand"/>
                  <a:cs typeface="Quicksand"/>
                  <a:sym typeface="Quicksand"/>
                </a:rPr>
                <a:t>Data Plane</a:t>
              </a:r>
              <a:endParaRPr b="1"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740" name="Google Shape;740;p116"/>
            <p:cNvSpPr/>
            <p:nvPr/>
          </p:nvSpPr>
          <p:spPr>
            <a:xfrm rot="-5400000">
              <a:off x="-682600" y="3226500"/>
              <a:ext cx="6327600" cy="4050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Quicksand"/>
                  <a:ea typeface="Quicksand"/>
                  <a:cs typeface="Quicksand"/>
                  <a:sym typeface="Quicksand"/>
                </a:rPr>
                <a:t>API Management Platform / </a:t>
              </a:r>
              <a:r>
                <a:rPr lang="en" b="1" dirty="0">
                  <a:latin typeface="Quicksand"/>
                  <a:ea typeface="Quicksand"/>
                  <a:cs typeface="Quicksand"/>
                  <a:sym typeface="Quicksand"/>
                </a:rPr>
                <a:t>Control Plane</a:t>
              </a:r>
              <a:endParaRPr b="1" dirty="0"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741" name="Google Shape;741;p116"/>
            <p:cNvSpPr/>
            <p:nvPr/>
          </p:nvSpPr>
          <p:spPr>
            <a:xfrm>
              <a:off x="4698813" y="440867"/>
              <a:ext cx="746100" cy="1044400"/>
            </a:xfrm>
            <a:prstGeom prst="octagon">
              <a:avLst>
                <a:gd name="adj" fmla="val 29289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0" i="0" u="none" strike="noStrike" cap="non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Cell</a:t>
              </a:r>
              <a:endParaRPr sz="10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742" name="Google Shape;742;p116"/>
            <p:cNvSpPr/>
            <p:nvPr/>
          </p:nvSpPr>
          <p:spPr>
            <a:xfrm>
              <a:off x="5905963" y="440867"/>
              <a:ext cx="746100" cy="1044400"/>
            </a:xfrm>
            <a:prstGeom prst="octagon">
              <a:avLst>
                <a:gd name="adj" fmla="val 29289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0" i="0" u="none" strike="noStrike" cap="non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Cell</a:t>
              </a:r>
              <a:endParaRPr sz="10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743" name="Google Shape;743;p116"/>
            <p:cNvSpPr/>
            <p:nvPr/>
          </p:nvSpPr>
          <p:spPr>
            <a:xfrm>
              <a:off x="5296763" y="1380800"/>
              <a:ext cx="746100" cy="1044400"/>
            </a:xfrm>
            <a:prstGeom prst="octagon">
              <a:avLst>
                <a:gd name="adj" fmla="val 29289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0" i="0" u="none" strike="noStrike" cap="non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Cell</a:t>
              </a:r>
              <a:endParaRPr sz="10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744" name="Google Shape;744;p116"/>
            <p:cNvSpPr/>
            <p:nvPr/>
          </p:nvSpPr>
          <p:spPr>
            <a:xfrm>
              <a:off x="6541838" y="1380800"/>
              <a:ext cx="746100" cy="1044400"/>
            </a:xfrm>
            <a:prstGeom prst="octagon">
              <a:avLst>
                <a:gd name="adj" fmla="val 29289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0" i="0" u="none" strike="noStrike" cap="non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Cell</a:t>
              </a:r>
              <a:endParaRPr sz="10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745" name="Google Shape;745;p116"/>
            <p:cNvSpPr/>
            <p:nvPr/>
          </p:nvSpPr>
          <p:spPr>
            <a:xfrm>
              <a:off x="4698813" y="2321367"/>
              <a:ext cx="746100" cy="1044400"/>
            </a:xfrm>
            <a:prstGeom prst="octagon">
              <a:avLst>
                <a:gd name="adj" fmla="val 29289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0" i="0" u="none" strike="noStrike" cap="non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Cell</a:t>
              </a:r>
              <a:endParaRPr sz="10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746" name="Google Shape;746;p116"/>
            <p:cNvSpPr/>
            <p:nvPr/>
          </p:nvSpPr>
          <p:spPr>
            <a:xfrm>
              <a:off x="5905963" y="2321367"/>
              <a:ext cx="746100" cy="1044400"/>
            </a:xfrm>
            <a:prstGeom prst="octagon">
              <a:avLst>
                <a:gd name="adj" fmla="val 29289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0" i="0" u="none" strike="noStrike" cap="non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Cell</a:t>
              </a:r>
              <a:endParaRPr sz="10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747" name="Google Shape;747;p116"/>
            <p:cNvSpPr/>
            <p:nvPr/>
          </p:nvSpPr>
          <p:spPr>
            <a:xfrm>
              <a:off x="5296763" y="3261300"/>
              <a:ext cx="746100" cy="1044400"/>
            </a:xfrm>
            <a:prstGeom prst="octagon">
              <a:avLst>
                <a:gd name="adj" fmla="val 29289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0" i="0" u="none" strike="noStrike" cap="none">
                  <a:solidFill>
                    <a:srgbClr val="000000"/>
                  </a:solidFill>
                  <a:latin typeface="Quicksand"/>
                  <a:ea typeface="Quicksand"/>
                  <a:cs typeface="Quicksand"/>
                  <a:sym typeface="Quicksand"/>
                </a:rPr>
                <a:t>Cell</a:t>
              </a:r>
              <a:endParaRPr sz="10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pic>
          <p:nvPicPr>
            <p:cNvPr id="748" name="Google Shape;748;p1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431925" y="3653566"/>
              <a:ext cx="2712076" cy="320443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49" name="Google Shape;749;p116"/>
            <p:cNvCxnSpPr>
              <a:stCxn id="747" idx="3"/>
            </p:cNvCxnSpPr>
            <p:nvPr/>
          </p:nvCxnSpPr>
          <p:spPr>
            <a:xfrm>
              <a:off x="5515288" y="4305700"/>
              <a:ext cx="1986900" cy="2356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0" name="Google Shape;750;p116"/>
            <p:cNvCxnSpPr>
              <a:stCxn id="747" idx="7"/>
            </p:cNvCxnSpPr>
            <p:nvPr/>
          </p:nvCxnSpPr>
          <p:spPr>
            <a:xfrm>
              <a:off x="5824338" y="3261300"/>
              <a:ext cx="2517300" cy="558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1" name="Google Shape;751;p116"/>
            <p:cNvCxnSpPr>
              <a:stCxn id="745" idx="4"/>
              <a:endCxn id="740" idx="2"/>
            </p:cNvCxnSpPr>
            <p:nvPr/>
          </p:nvCxnSpPr>
          <p:spPr>
            <a:xfrm flipH="1">
              <a:off x="2683713" y="3074400"/>
              <a:ext cx="2015100" cy="3548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2" name="Google Shape;752;p116"/>
            <p:cNvCxnSpPr>
              <a:stCxn id="741" idx="4"/>
            </p:cNvCxnSpPr>
            <p:nvPr/>
          </p:nvCxnSpPr>
          <p:spPr>
            <a:xfrm flipH="1">
              <a:off x="2705013" y="1193900"/>
              <a:ext cx="1993800" cy="6540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3" name="Google Shape;753;p116"/>
            <p:cNvCxnSpPr>
              <a:stCxn id="747" idx="4"/>
              <a:endCxn id="740" idx="2"/>
            </p:cNvCxnSpPr>
            <p:nvPr/>
          </p:nvCxnSpPr>
          <p:spPr>
            <a:xfrm rot="10800000">
              <a:off x="2683763" y="3429133"/>
              <a:ext cx="2613000" cy="585200"/>
            </a:xfrm>
            <a:prstGeom prst="bentConnector3">
              <a:avLst>
                <a:gd name="adj1" fmla="val 50001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515497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Ballerina Language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new integration language and framework for </a:t>
            </a:r>
            <a:r>
              <a:rPr lang="en-US" dirty="0" err="1" smtClean="0"/>
              <a:t>Microservices</a:t>
            </a:r>
            <a:r>
              <a:rPr lang="en-US" dirty="0" smtClean="0"/>
              <a:t>, </a:t>
            </a:r>
            <a:r>
              <a:rPr lang="en-US" dirty="0" err="1" smtClean="0"/>
              <a:t>RESTful</a:t>
            </a:r>
            <a:r>
              <a:rPr lang="en-US" dirty="0" smtClean="0"/>
              <a:t> SOA</a:t>
            </a:r>
          </a:p>
          <a:p>
            <a:r>
              <a:rPr lang="en-US" dirty="0" smtClean="0"/>
              <a:t>Based on Swagger and Sequence Diagrams</a:t>
            </a:r>
          </a:p>
          <a:p>
            <a:r>
              <a:rPr lang="en-US" dirty="0" smtClean="0"/>
              <a:t>Textual and graphical are 100% interchangeable</a:t>
            </a:r>
          </a:p>
          <a:p>
            <a:r>
              <a:rPr lang="en-US" dirty="0" smtClean="0">
                <a:hlinkClick r:id="rId2"/>
              </a:rPr>
              <a:t>https://ballerina.io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84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Ballerina diagram and language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5939"/>
            <a:ext cx="9144000" cy="545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782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Wikipedia!</a:t>
            </a:r>
          </a:p>
          <a:p>
            <a:pPr lvl="1"/>
            <a:r>
              <a:rPr lang="en-US" dirty="0">
                <a:hlinkClick r:id="rId2"/>
              </a:rPr>
              <a:t>http://en.wikipedia.org/wiki/</a:t>
            </a:r>
            <a:r>
              <a:rPr lang="en-US" dirty="0" smtClean="0">
                <a:hlinkClick r:id="rId2"/>
              </a:rPr>
              <a:t>Enterprise_service_bus</a:t>
            </a:r>
            <a:r>
              <a:rPr lang="en-US" dirty="0" smtClean="0"/>
              <a:t> </a:t>
            </a:r>
          </a:p>
          <a:p>
            <a:r>
              <a:rPr lang="en-US" dirty="0" smtClean="0"/>
              <a:t>Books</a:t>
            </a:r>
          </a:p>
          <a:p>
            <a:pPr lvl="1"/>
            <a:r>
              <a:rPr lang="en-US" dirty="0" smtClean="0"/>
              <a:t>David Chappell: ESB</a:t>
            </a:r>
          </a:p>
          <a:p>
            <a:pPr lvl="1"/>
            <a:r>
              <a:rPr lang="en-US" dirty="0" smtClean="0"/>
              <a:t>Open Source ESBs in Action</a:t>
            </a:r>
          </a:p>
          <a:p>
            <a:r>
              <a:rPr lang="en-US" dirty="0" smtClean="0"/>
              <a:t>Open Source</a:t>
            </a:r>
          </a:p>
          <a:p>
            <a:pPr lvl="1"/>
            <a:r>
              <a:rPr lang="en-US" dirty="0" err="1" smtClean="0"/>
              <a:t>synapse.apache.org</a:t>
            </a:r>
            <a:endParaRPr lang="en-US" dirty="0" smtClean="0"/>
          </a:p>
          <a:p>
            <a:pPr lvl="1"/>
            <a:r>
              <a:rPr lang="en-US" dirty="0" smtClean="0"/>
              <a:t>wso2.com/products/enterprise-service-bus</a:t>
            </a:r>
          </a:p>
          <a:p>
            <a:pPr lvl="1"/>
            <a:r>
              <a:rPr lang="en-US" dirty="0" err="1" smtClean="0"/>
              <a:t>servicemix.apache.org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221" y="274638"/>
            <a:ext cx="2032000" cy="203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247" y="2306638"/>
            <a:ext cx="2796838" cy="279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06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9"/>
          <p:cNvSpPr txBox="1">
            <a:spLocks noGrp="1"/>
          </p:cNvSpPr>
          <p:nvPr>
            <p:ph type="title"/>
          </p:nvPr>
        </p:nvSpPr>
        <p:spPr>
          <a:xfrm>
            <a:off x="581144" y="22793"/>
            <a:ext cx="8229300" cy="11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dirty="0" smtClean="0">
                <a:latin typeface="Quicksand Medium"/>
                <a:ea typeface="Quicksand Medium"/>
                <a:cs typeface="Quicksand Medium"/>
                <a:sym typeface="Quicksand Medium"/>
              </a:rPr>
              <a:t>Seven</a:t>
            </a:r>
            <a:r>
              <a:rPr lang="en" sz="2600" b="0" dirty="0" smtClean="0">
                <a:latin typeface="Quicksand Medium"/>
                <a:ea typeface="Quicksand Medium"/>
                <a:cs typeface="Quicksand Medium"/>
                <a:sym typeface="Quicksand Medium"/>
              </a:rPr>
              <a:t> </a:t>
            </a:r>
            <a:r>
              <a:rPr lang="en" sz="2600" b="0" dirty="0">
                <a:latin typeface="Quicksand Medium"/>
                <a:ea typeface="Quicksand Medium"/>
                <a:cs typeface="Quicksand Medium"/>
                <a:sym typeface="Quicksand Medium"/>
              </a:rPr>
              <a:t>Cases of </a:t>
            </a:r>
            <a:r>
              <a:rPr lang="en" sz="2600" b="0" dirty="0" smtClean="0">
                <a:latin typeface="Quicksand Medium"/>
                <a:ea typeface="Quicksand Medium"/>
                <a:cs typeface="Quicksand Medium"/>
                <a:sym typeface="Quicksand Medium"/>
              </a:rPr>
              <a:t>Integration</a:t>
            </a:r>
            <a:r>
              <a:rPr lang="en-US" sz="2600" b="0" dirty="0" smtClean="0">
                <a:latin typeface="Quicksand Medium"/>
                <a:ea typeface="Quicksand Medium"/>
                <a:cs typeface="Quicksand Medium"/>
                <a:sym typeface="Quicksand Medium"/>
              </a:rPr>
              <a:t> (from Gartner)</a:t>
            </a:r>
            <a:endParaRPr sz="2600" b="0" dirty="0"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31" name="Google Shape;443;p39"/>
          <p:cNvSpPr txBox="1"/>
          <p:nvPr/>
        </p:nvSpPr>
        <p:spPr>
          <a:xfrm rot="379">
            <a:off x="617100" y="1585405"/>
            <a:ext cx="27201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rgbClr val="FF5000"/>
                </a:solidFill>
                <a:latin typeface="Quicksand"/>
                <a:ea typeface="Quicksand"/>
                <a:cs typeface="Quicksand"/>
                <a:sym typeface="Quicksand"/>
              </a:rPr>
              <a:t>API Management</a:t>
            </a:r>
            <a:endParaRPr sz="1300" b="1" dirty="0">
              <a:solidFill>
                <a:srgbClr val="FF5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 dirty="0" smtClean="0">
                <a:solidFill>
                  <a:srgbClr val="666666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  <a:endParaRPr sz="1300" dirty="0">
              <a:solidFill>
                <a:srgbClr val="666666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32" name="Google Shape;444;p39"/>
          <p:cNvCxnSpPr/>
          <p:nvPr/>
        </p:nvCxnSpPr>
        <p:spPr>
          <a:xfrm>
            <a:off x="703002" y="1940309"/>
            <a:ext cx="2788800" cy="0"/>
          </a:xfrm>
          <a:prstGeom prst="straightConnector1">
            <a:avLst/>
          </a:prstGeom>
          <a:noFill/>
          <a:ln w="9525" cap="flat" cmpd="sng">
            <a:solidFill>
              <a:srgbClr val="FF5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445;p39"/>
          <p:cNvSpPr/>
          <p:nvPr/>
        </p:nvSpPr>
        <p:spPr>
          <a:xfrm>
            <a:off x="3401433" y="1547309"/>
            <a:ext cx="786000" cy="7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FF5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446;p39"/>
          <p:cNvSpPr txBox="1"/>
          <p:nvPr/>
        </p:nvSpPr>
        <p:spPr>
          <a:xfrm rot="379">
            <a:off x="617100" y="2562090"/>
            <a:ext cx="2720100" cy="10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rgbClr val="FF5000"/>
                </a:solidFill>
                <a:latin typeface="Quicksand"/>
                <a:ea typeface="Quicksand"/>
                <a:cs typeface="Quicksand"/>
                <a:sym typeface="Quicksand"/>
              </a:rPr>
              <a:t>Application </a:t>
            </a:r>
            <a:r>
              <a:rPr lang="en" sz="1300" b="1" dirty="0" smtClean="0">
                <a:solidFill>
                  <a:srgbClr val="FF5000"/>
                </a:solidFill>
                <a:latin typeface="Quicksand"/>
                <a:ea typeface="Quicksand"/>
                <a:cs typeface="Quicksand"/>
                <a:sym typeface="Quicksand"/>
              </a:rPr>
              <a:t>Integratio</a:t>
            </a:r>
            <a:endParaRPr sz="1300" dirty="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35" name="Google Shape;447;p39"/>
          <p:cNvCxnSpPr/>
          <p:nvPr/>
        </p:nvCxnSpPr>
        <p:spPr>
          <a:xfrm>
            <a:off x="703002" y="2920281"/>
            <a:ext cx="2788800" cy="0"/>
          </a:xfrm>
          <a:prstGeom prst="straightConnector1">
            <a:avLst/>
          </a:prstGeom>
          <a:noFill/>
          <a:ln w="9525" cap="flat" cmpd="sng">
            <a:solidFill>
              <a:srgbClr val="FF5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Google Shape;448;p39"/>
          <p:cNvSpPr/>
          <p:nvPr/>
        </p:nvSpPr>
        <p:spPr>
          <a:xfrm>
            <a:off x="3401433" y="2527281"/>
            <a:ext cx="786000" cy="7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FF5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449;p39"/>
          <p:cNvSpPr txBox="1"/>
          <p:nvPr/>
        </p:nvSpPr>
        <p:spPr>
          <a:xfrm rot="379">
            <a:off x="617100" y="3544074"/>
            <a:ext cx="27201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rgbClr val="FF5000"/>
                </a:solidFill>
                <a:latin typeface="Quicksand"/>
                <a:ea typeface="Quicksand"/>
                <a:cs typeface="Quicksand"/>
                <a:sym typeface="Quicksand"/>
              </a:rPr>
              <a:t>B2B </a:t>
            </a:r>
            <a:r>
              <a:rPr lang="en" sz="1300" b="1" dirty="0" smtClean="0">
                <a:solidFill>
                  <a:srgbClr val="FF5000"/>
                </a:solidFill>
                <a:latin typeface="Quicksand"/>
                <a:ea typeface="Quicksand"/>
                <a:cs typeface="Quicksand"/>
                <a:sym typeface="Quicksand"/>
              </a:rPr>
              <a:t>Integration</a:t>
            </a:r>
            <a:endParaRPr sz="1300" b="1" dirty="0">
              <a:solidFill>
                <a:srgbClr val="FF5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38" name="Google Shape;450;p39"/>
          <p:cNvCxnSpPr/>
          <p:nvPr/>
        </p:nvCxnSpPr>
        <p:spPr>
          <a:xfrm>
            <a:off x="703002" y="3892633"/>
            <a:ext cx="2788800" cy="0"/>
          </a:xfrm>
          <a:prstGeom prst="straightConnector1">
            <a:avLst/>
          </a:prstGeom>
          <a:noFill/>
          <a:ln w="9525" cap="flat" cmpd="sng">
            <a:solidFill>
              <a:srgbClr val="FF5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451;p39"/>
          <p:cNvSpPr/>
          <p:nvPr/>
        </p:nvSpPr>
        <p:spPr>
          <a:xfrm>
            <a:off x="3401433" y="3499633"/>
            <a:ext cx="786000" cy="7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FF5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52;p39"/>
          <p:cNvSpPr txBox="1"/>
          <p:nvPr/>
        </p:nvSpPr>
        <p:spPr>
          <a:xfrm rot="379">
            <a:off x="617100" y="4531323"/>
            <a:ext cx="27201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rgbClr val="FF5000"/>
                </a:solidFill>
                <a:latin typeface="Quicksand"/>
                <a:ea typeface="Quicksand"/>
                <a:cs typeface="Quicksand"/>
                <a:sym typeface="Quicksand"/>
              </a:rPr>
              <a:t>Data </a:t>
            </a:r>
            <a:r>
              <a:rPr lang="en" sz="1300" b="1" dirty="0" smtClean="0">
                <a:solidFill>
                  <a:srgbClr val="FF5000"/>
                </a:solidFill>
                <a:latin typeface="Quicksand"/>
                <a:ea typeface="Quicksand"/>
                <a:cs typeface="Quicksand"/>
                <a:sym typeface="Quicksand"/>
              </a:rPr>
              <a:t>Integration</a:t>
            </a:r>
            <a:endParaRPr sz="1300" b="1" dirty="0">
              <a:solidFill>
                <a:srgbClr val="FF5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41" name="Google Shape;453;p39"/>
          <p:cNvCxnSpPr/>
          <p:nvPr/>
        </p:nvCxnSpPr>
        <p:spPr>
          <a:xfrm>
            <a:off x="703002" y="4879883"/>
            <a:ext cx="2788800" cy="0"/>
          </a:xfrm>
          <a:prstGeom prst="straightConnector1">
            <a:avLst/>
          </a:prstGeom>
          <a:noFill/>
          <a:ln w="9525" cap="flat" cmpd="sng">
            <a:solidFill>
              <a:srgbClr val="FF5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454;p39"/>
          <p:cNvSpPr/>
          <p:nvPr/>
        </p:nvSpPr>
        <p:spPr>
          <a:xfrm>
            <a:off x="3401433" y="4486883"/>
            <a:ext cx="786000" cy="7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FF5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" name="Google Shape;45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9508" y="4757913"/>
            <a:ext cx="609850" cy="243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5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9046" y="3641781"/>
            <a:ext cx="510775" cy="501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6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4270" y="2781337"/>
            <a:ext cx="560325" cy="277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9333" y="1760984"/>
            <a:ext cx="470200" cy="358651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34;p39"/>
          <p:cNvSpPr txBox="1"/>
          <p:nvPr/>
        </p:nvSpPr>
        <p:spPr>
          <a:xfrm rot="379">
            <a:off x="4872288" y="2049251"/>
            <a:ext cx="27201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rgbClr val="FF5000"/>
                </a:solidFill>
                <a:latin typeface="Quicksand"/>
                <a:ea typeface="Quicksand"/>
                <a:cs typeface="Quicksand"/>
                <a:sym typeface="Quicksand"/>
              </a:rPr>
              <a:t>Digital Integration </a:t>
            </a:r>
            <a:r>
              <a:rPr lang="en" sz="1300" b="1" dirty="0" smtClean="0">
                <a:solidFill>
                  <a:srgbClr val="FF5000"/>
                </a:solidFill>
                <a:latin typeface="Quicksand"/>
                <a:ea typeface="Quicksand"/>
                <a:cs typeface="Quicksand"/>
                <a:sym typeface="Quicksand"/>
              </a:rPr>
              <a:t>Hub</a:t>
            </a:r>
            <a:endParaRPr sz="1300" b="1" dirty="0">
              <a:solidFill>
                <a:srgbClr val="FF5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48" name="Google Shape;435;p39"/>
          <p:cNvCxnSpPr/>
          <p:nvPr/>
        </p:nvCxnSpPr>
        <p:spPr>
          <a:xfrm>
            <a:off x="4958190" y="2404154"/>
            <a:ext cx="2788800" cy="0"/>
          </a:xfrm>
          <a:prstGeom prst="straightConnector1">
            <a:avLst/>
          </a:prstGeom>
          <a:noFill/>
          <a:ln w="9525" cap="flat" cmpd="sng">
            <a:solidFill>
              <a:srgbClr val="FF5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36;p39"/>
          <p:cNvSpPr/>
          <p:nvPr/>
        </p:nvSpPr>
        <p:spPr>
          <a:xfrm>
            <a:off x="7656621" y="2011154"/>
            <a:ext cx="786000" cy="7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FF5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437;p39"/>
          <p:cNvSpPr txBox="1"/>
          <p:nvPr/>
        </p:nvSpPr>
        <p:spPr>
          <a:xfrm rot="379">
            <a:off x="4872288" y="3027378"/>
            <a:ext cx="2720100" cy="10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rgbClr val="FF5000"/>
                </a:solidFill>
                <a:latin typeface="Quicksand"/>
                <a:ea typeface="Quicksand"/>
                <a:cs typeface="Quicksand"/>
                <a:sym typeface="Quicksand"/>
              </a:rPr>
              <a:t>Event </a:t>
            </a:r>
            <a:r>
              <a:rPr lang="en" sz="1300" b="1" dirty="0" smtClean="0">
                <a:solidFill>
                  <a:srgbClr val="FF5000"/>
                </a:solidFill>
                <a:latin typeface="Quicksand"/>
                <a:ea typeface="Quicksand"/>
                <a:cs typeface="Quicksand"/>
                <a:sym typeface="Quicksand"/>
              </a:rPr>
              <a:t>Streaming</a:t>
            </a:r>
            <a:endParaRPr sz="1300" b="1" dirty="0">
              <a:solidFill>
                <a:srgbClr val="FF5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51" name="Google Shape;438;p39"/>
          <p:cNvCxnSpPr/>
          <p:nvPr/>
        </p:nvCxnSpPr>
        <p:spPr>
          <a:xfrm>
            <a:off x="4958190" y="3385569"/>
            <a:ext cx="2788800" cy="0"/>
          </a:xfrm>
          <a:prstGeom prst="straightConnector1">
            <a:avLst/>
          </a:prstGeom>
          <a:noFill/>
          <a:ln w="9525" cap="flat" cmpd="sng">
            <a:solidFill>
              <a:srgbClr val="FF5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439;p39"/>
          <p:cNvSpPr/>
          <p:nvPr/>
        </p:nvSpPr>
        <p:spPr>
          <a:xfrm>
            <a:off x="7656621" y="2992569"/>
            <a:ext cx="786000" cy="7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FF5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440;p39"/>
          <p:cNvSpPr txBox="1"/>
          <p:nvPr/>
        </p:nvSpPr>
        <p:spPr>
          <a:xfrm rot="379">
            <a:off x="4872276" y="4020549"/>
            <a:ext cx="27201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rgbClr val="FF5000"/>
                </a:solidFill>
                <a:latin typeface="Quicksand"/>
                <a:ea typeface="Quicksand"/>
                <a:cs typeface="Quicksand"/>
                <a:sym typeface="Quicksand"/>
              </a:rPr>
              <a:t>IOT </a:t>
            </a:r>
            <a:r>
              <a:rPr lang="en" sz="1300" b="1" dirty="0" smtClean="0">
                <a:solidFill>
                  <a:srgbClr val="FF5000"/>
                </a:solidFill>
                <a:latin typeface="Quicksand"/>
                <a:ea typeface="Quicksand"/>
                <a:cs typeface="Quicksand"/>
                <a:sym typeface="Quicksand"/>
              </a:rPr>
              <a:t>Integration</a:t>
            </a:r>
            <a:endParaRPr sz="1300" b="1" dirty="0">
              <a:solidFill>
                <a:srgbClr val="FF5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54" name="Google Shape;441;p39"/>
          <p:cNvCxnSpPr/>
          <p:nvPr/>
        </p:nvCxnSpPr>
        <p:spPr>
          <a:xfrm>
            <a:off x="4958190" y="4374397"/>
            <a:ext cx="2788800" cy="0"/>
          </a:xfrm>
          <a:prstGeom prst="straightConnector1">
            <a:avLst/>
          </a:prstGeom>
          <a:noFill/>
          <a:ln w="9525" cap="flat" cmpd="sng">
            <a:solidFill>
              <a:srgbClr val="FF5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442;p39"/>
          <p:cNvSpPr/>
          <p:nvPr/>
        </p:nvSpPr>
        <p:spPr>
          <a:xfrm>
            <a:off x="7656621" y="3981397"/>
            <a:ext cx="786000" cy="786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FF5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456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05358" y="2192542"/>
            <a:ext cx="488526" cy="4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457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14524" y="4179597"/>
            <a:ext cx="470194" cy="38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458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44696" y="3229225"/>
            <a:ext cx="609850" cy="3126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549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on SOA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9" y="1254136"/>
            <a:ext cx="9144000" cy="482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170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Enterprise Service Bus (ESB)</a:t>
            </a:r>
            <a:endParaRPr lang="en-US"/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mtClean="0"/>
              <a:t>A software architecture</a:t>
            </a:r>
          </a:p>
          <a:p>
            <a:pPr lvl="1"/>
            <a:r>
              <a:rPr lang="en-US" smtClean="0"/>
              <a:t>A logical intermediary through which every message flows</a:t>
            </a:r>
          </a:p>
          <a:p>
            <a:pPr lvl="1"/>
            <a:r>
              <a:rPr lang="en-US" smtClean="0"/>
              <a:t>Offers a policy based approach to decide what to do to each message or interaction</a:t>
            </a:r>
          </a:p>
          <a:p>
            <a:r>
              <a:rPr lang="en-US" smtClean="0"/>
              <a:t>The benefits of the gateway model</a:t>
            </a:r>
          </a:p>
          <a:p>
            <a:pPr lvl="1"/>
            <a:r>
              <a:rPr lang="en-US" smtClean="0"/>
              <a:t>Without a physical hub and spoke</a:t>
            </a:r>
          </a:p>
          <a:p>
            <a:r>
              <a:rPr lang="en-US" smtClean="0"/>
              <a:t>Many vendors offer ESB products</a:t>
            </a:r>
          </a:p>
          <a:p>
            <a:pPr lvl="1"/>
            <a:r>
              <a:rPr lang="en-US" smtClean="0"/>
              <a:t>Often a layer over an existing messaging framework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01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ESB </a:t>
            </a:r>
            <a:r>
              <a:rPr lang="en-US" sz="2800" dirty="0" smtClean="0"/>
              <a:t>as an </a:t>
            </a:r>
            <a:r>
              <a:rPr lang="en-US" sz="2800" dirty="0"/>
              <a:t>implementation of </a:t>
            </a:r>
            <a:r>
              <a:rPr lang="en-US" sz="2800" dirty="0" smtClean="0"/>
              <a:t>SOA</a:t>
            </a:r>
            <a:endParaRPr lang="en-US" sz="2800" dirty="0"/>
          </a:p>
        </p:txBody>
      </p:sp>
      <p:sp>
        <p:nvSpPr>
          <p:cNvPr id="196611" name="AutoShape 3"/>
          <p:cNvSpPr>
            <a:spLocks noChangeArrowheads="1"/>
          </p:cNvSpPr>
          <p:nvPr/>
        </p:nvSpPr>
        <p:spPr bwMode="auto">
          <a:xfrm>
            <a:off x="1676400" y="3048000"/>
            <a:ext cx="6858000" cy="1447800"/>
          </a:xfrm>
          <a:prstGeom prst="leftRightArrow">
            <a:avLst>
              <a:gd name="adj1" fmla="val 48750"/>
              <a:gd name="adj2" fmla="val 47697"/>
            </a:avLst>
          </a:prstGeom>
          <a:solidFill>
            <a:srgbClr val="F1D7A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Enterprise Service Bus</a:t>
            </a:r>
          </a:p>
          <a:p>
            <a:pPr algn="ctr"/>
            <a:r>
              <a:rPr 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Routing, Logging, Versioning, Transformation, Mgmt</a:t>
            </a:r>
          </a:p>
        </p:txBody>
      </p:sp>
      <p:sp>
        <p:nvSpPr>
          <p:cNvPr id="196612" name="Rectangle 4"/>
          <p:cNvSpPr>
            <a:spLocks noChangeArrowheads="1"/>
          </p:cNvSpPr>
          <p:nvPr/>
        </p:nvSpPr>
        <p:spPr bwMode="auto">
          <a:xfrm>
            <a:off x="2590800" y="4800600"/>
            <a:ext cx="1295400" cy="762000"/>
          </a:xfrm>
          <a:prstGeom prst="rect">
            <a:avLst/>
          </a:prstGeom>
          <a:solidFill>
            <a:srgbClr val="A1A8F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Process</a:t>
            </a:r>
          </a:p>
          <a:p>
            <a:pPr algn="ctr"/>
            <a:r>
              <a:rPr 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Management</a:t>
            </a:r>
          </a:p>
        </p:txBody>
      </p:sp>
      <p:sp>
        <p:nvSpPr>
          <p:cNvPr id="196613" name="AutoShape 5"/>
          <p:cNvSpPr>
            <a:spLocks noChangeArrowheads="1"/>
          </p:cNvSpPr>
          <p:nvPr/>
        </p:nvSpPr>
        <p:spPr bwMode="auto">
          <a:xfrm rot="16200000">
            <a:off x="3009900" y="3848100"/>
            <a:ext cx="457200" cy="1295400"/>
          </a:xfrm>
          <a:prstGeom prst="chevron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6614" name="Rectangle 6"/>
          <p:cNvSpPr>
            <a:spLocks noChangeArrowheads="1"/>
          </p:cNvSpPr>
          <p:nvPr/>
        </p:nvSpPr>
        <p:spPr bwMode="auto">
          <a:xfrm>
            <a:off x="4267200" y="4800600"/>
            <a:ext cx="1295400" cy="762000"/>
          </a:xfrm>
          <a:prstGeom prst="rect">
            <a:avLst/>
          </a:prstGeom>
          <a:solidFill>
            <a:srgbClr val="A1A8F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Portal</a:t>
            </a:r>
          </a:p>
        </p:txBody>
      </p:sp>
      <p:sp>
        <p:nvSpPr>
          <p:cNvPr id="196615" name="AutoShape 7"/>
          <p:cNvSpPr>
            <a:spLocks noChangeArrowheads="1"/>
          </p:cNvSpPr>
          <p:nvPr/>
        </p:nvSpPr>
        <p:spPr bwMode="auto">
          <a:xfrm rot="16200000">
            <a:off x="4686300" y="3848100"/>
            <a:ext cx="457200" cy="1295400"/>
          </a:xfrm>
          <a:prstGeom prst="chevron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6616" name="Rectangle 8"/>
          <p:cNvSpPr>
            <a:spLocks noChangeArrowheads="1"/>
          </p:cNvSpPr>
          <p:nvPr/>
        </p:nvSpPr>
        <p:spPr bwMode="auto">
          <a:xfrm>
            <a:off x="6019800" y="4800600"/>
            <a:ext cx="1295400" cy="762000"/>
          </a:xfrm>
          <a:prstGeom prst="rect">
            <a:avLst/>
          </a:prstGeom>
          <a:solidFill>
            <a:srgbClr val="A1A8F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Call Center</a:t>
            </a:r>
          </a:p>
        </p:txBody>
      </p:sp>
      <p:sp>
        <p:nvSpPr>
          <p:cNvPr id="196617" name="AutoShape 9"/>
          <p:cNvSpPr>
            <a:spLocks noChangeArrowheads="1"/>
          </p:cNvSpPr>
          <p:nvPr/>
        </p:nvSpPr>
        <p:spPr bwMode="auto">
          <a:xfrm rot="16200000">
            <a:off x="6438900" y="3848100"/>
            <a:ext cx="457200" cy="1295400"/>
          </a:xfrm>
          <a:prstGeom prst="chevron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6618" name="Rectangle 10"/>
          <p:cNvSpPr>
            <a:spLocks noChangeArrowheads="1"/>
          </p:cNvSpPr>
          <p:nvPr/>
        </p:nvSpPr>
        <p:spPr bwMode="auto">
          <a:xfrm rot="10800000">
            <a:off x="2589213" y="1981200"/>
            <a:ext cx="1295400" cy="762000"/>
          </a:xfrm>
          <a:prstGeom prst="rect">
            <a:avLst/>
          </a:prstGeom>
          <a:solidFill>
            <a:srgbClr val="A1A8F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pPr algn="ctr"/>
            <a:r>
              <a:rPr 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Service</a:t>
            </a:r>
          </a:p>
        </p:txBody>
      </p:sp>
      <p:sp>
        <p:nvSpPr>
          <p:cNvPr id="196619" name="AutoShape 11"/>
          <p:cNvSpPr>
            <a:spLocks noChangeArrowheads="1"/>
          </p:cNvSpPr>
          <p:nvPr/>
        </p:nvSpPr>
        <p:spPr bwMode="auto">
          <a:xfrm rot="27000000">
            <a:off x="3008313" y="2400300"/>
            <a:ext cx="457200" cy="1295400"/>
          </a:xfrm>
          <a:prstGeom prst="chevron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r>
              <a:rPr lang="en-US" sz="1400">
                <a:effectLst>
                  <a:outerShdw blurRad="38100" dist="38100" dir="2700000" algn="tl">
                    <a:srgbClr val="FFFFFF"/>
                  </a:outerShdw>
                </a:effectLst>
              </a:rPr>
              <a:t>Contract</a:t>
            </a:r>
          </a:p>
        </p:txBody>
      </p:sp>
      <p:sp>
        <p:nvSpPr>
          <p:cNvPr id="196620" name="Rectangle 12"/>
          <p:cNvSpPr>
            <a:spLocks noChangeArrowheads="1"/>
          </p:cNvSpPr>
          <p:nvPr/>
        </p:nvSpPr>
        <p:spPr bwMode="auto">
          <a:xfrm rot="10800000">
            <a:off x="4343400" y="1981200"/>
            <a:ext cx="1295400" cy="762000"/>
          </a:xfrm>
          <a:prstGeom prst="rect">
            <a:avLst/>
          </a:prstGeom>
          <a:solidFill>
            <a:srgbClr val="A1A8F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pPr algn="ctr"/>
            <a:r>
              <a:rPr 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Service</a:t>
            </a:r>
          </a:p>
        </p:txBody>
      </p:sp>
      <p:sp>
        <p:nvSpPr>
          <p:cNvPr id="196621" name="AutoShape 13"/>
          <p:cNvSpPr>
            <a:spLocks noChangeArrowheads="1"/>
          </p:cNvSpPr>
          <p:nvPr/>
        </p:nvSpPr>
        <p:spPr bwMode="auto">
          <a:xfrm rot="27000000">
            <a:off x="4762500" y="2400300"/>
            <a:ext cx="457200" cy="1295400"/>
          </a:xfrm>
          <a:prstGeom prst="chevron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r>
              <a:rPr lang="en-US" sz="1400">
                <a:effectLst>
                  <a:outerShdw blurRad="38100" dist="38100" dir="2700000" algn="tl">
                    <a:srgbClr val="FFFFFF"/>
                  </a:outerShdw>
                </a:effectLst>
              </a:rPr>
              <a:t>Contract</a:t>
            </a:r>
          </a:p>
        </p:txBody>
      </p:sp>
      <p:sp>
        <p:nvSpPr>
          <p:cNvPr id="196622" name="Rectangle 14"/>
          <p:cNvSpPr>
            <a:spLocks noChangeArrowheads="1"/>
          </p:cNvSpPr>
          <p:nvPr/>
        </p:nvSpPr>
        <p:spPr bwMode="auto">
          <a:xfrm rot="10800000">
            <a:off x="6096000" y="1981200"/>
            <a:ext cx="1295400" cy="762000"/>
          </a:xfrm>
          <a:prstGeom prst="rect">
            <a:avLst/>
          </a:prstGeom>
          <a:solidFill>
            <a:srgbClr val="A1A8F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pPr algn="ctr"/>
            <a:r>
              <a:rPr lang="en-US">
                <a:effectLst>
                  <a:outerShdw blurRad="38100" dist="38100" dir="2700000" algn="tl">
                    <a:srgbClr val="FFFFFF"/>
                  </a:outerShdw>
                </a:effectLst>
              </a:rPr>
              <a:t>Service</a:t>
            </a:r>
          </a:p>
        </p:txBody>
      </p:sp>
      <p:sp>
        <p:nvSpPr>
          <p:cNvPr id="196623" name="AutoShape 15"/>
          <p:cNvSpPr>
            <a:spLocks noChangeArrowheads="1"/>
          </p:cNvSpPr>
          <p:nvPr/>
        </p:nvSpPr>
        <p:spPr bwMode="auto">
          <a:xfrm rot="27000000">
            <a:off x="6515100" y="2400300"/>
            <a:ext cx="457200" cy="1295400"/>
          </a:xfrm>
          <a:prstGeom prst="chevron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r>
              <a:rPr lang="en-US" sz="1400">
                <a:effectLst>
                  <a:outerShdw blurRad="38100" dist="38100" dir="2700000" algn="tl">
                    <a:srgbClr val="FFFFFF"/>
                  </a:outerShdw>
                </a:effectLst>
              </a:rPr>
              <a:t>Contract</a:t>
            </a:r>
          </a:p>
        </p:txBody>
      </p:sp>
    </p:spTree>
    <p:extLst>
      <p:ext uri="{BB962C8B-B14F-4D97-AF65-F5344CB8AC3E}">
        <p14:creationId xmlns:p14="http://schemas.microsoft.com/office/powerpoint/2010/main" val="135517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Point to Point</a:t>
            </a:r>
          </a:p>
          <a:p>
            <a:r>
              <a:rPr lang="en-US" dirty="0" smtClean="0"/>
              <a:t>Traditional EAI</a:t>
            </a:r>
          </a:p>
          <a:p>
            <a:r>
              <a:rPr lang="en-US" dirty="0" smtClean="0"/>
              <a:t>ESB</a:t>
            </a:r>
          </a:p>
          <a:p>
            <a:r>
              <a:rPr lang="en-US" dirty="0" smtClean="0"/>
              <a:t>Event Driven Architecture</a:t>
            </a:r>
          </a:p>
        </p:txBody>
      </p:sp>
    </p:spTree>
    <p:extLst>
      <p:ext uri="{BB962C8B-B14F-4D97-AF65-F5344CB8AC3E}">
        <p14:creationId xmlns:p14="http://schemas.microsoft.com/office/powerpoint/2010/main" val="2442883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</a:t>
            </a:r>
            <a:r>
              <a:rPr lang="en-US" dirty="0" smtClean="0"/>
              <a:t>Cons of an ESB</a:t>
            </a:r>
            <a:endParaRPr lang="en-US" dirty="0"/>
          </a:p>
        </p:txBody>
      </p:sp>
      <p:sp>
        <p:nvSpPr>
          <p:cNvPr id="191492" name="Rectangle 4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2000" dirty="0"/>
              <a:t>Pros</a:t>
            </a:r>
          </a:p>
          <a:p>
            <a:r>
              <a:rPr lang="en-US" sz="2000" dirty="0"/>
              <a:t>Faster and cheaper accommodation of existing systems </a:t>
            </a:r>
          </a:p>
          <a:p>
            <a:r>
              <a:rPr lang="en-US" sz="2000" dirty="0"/>
              <a:t>Increased flexibility: easier to change as requirements change </a:t>
            </a:r>
          </a:p>
          <a:p>
            <a:r>
              <a:rPr lang="en-US" sz="2000" dirty="0"/>
              <a:t>Standards-based </a:t>
            </a:r>
          </a:p>
          <a:p>
            <a:r>
              <a:rPr lang="en-US" sz="2000" dirty="0"/>
              <a:t>Scales to enterprise wide deployment</a:t>
            </a:r>
          </a:p>
          <a:p>
            <a:r>
              <a:rPr lang="en-US" sz="2000" dirty="0"/>
              <a:t>Configuration rather than coding </a:t>
            </a:r>
          </a:p>
          <a:p>
            <a:endParaRPr lang="en-US" sz="2000" dirty="0"/>
          </a:p>
        </p:txBody>
      </p:sp>
      <p:sp>
        <p:nvSpPr>
          <p:cNvPr id="191493" name="Rectangle 5"/>
          <p:cNvSpPr>
            <a:spLocks noGrp="1" noChangeArrowheads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>
              <a:buFontTx/>
              <a:buNone/>
            </a:pPr>
            <a:r>
              <a:rPr lang="en-US" sz="2000" dirty="0"/>
              <a:t>Cons</a:t>
            </a:r>
          </a:p>
          <a:p>
            <a:r>
              <a:rPr lang="en-US" sz="2000" dirty="0"/>
              <a:t>May end up with a proprietary solution </a:t>
            </a:r>
          </a:p>
          <a:p>
            <a:pPr lvl="1"/>
            <a:r>
              <a:rPr lang="en-US" sz="1800" dirty="0"/>
              <a:t>no common standards for the overall config and policies yet</a:t>
            </a:r>
          </a:p>
          <a:p>
            <a:r>
              <a:rPr lang="en-US" sz="2000" dirty="0"/>
              <a:t>Requires more hardware to run </a:t>
            </a:r>
          </a:p>
          <a:p>
            <a:r>
              <a:rPr lang="en-US" sz="2000" dirty="0"/>
              <a:t>New skills to learn to configure ESB </a:t>
            </a:r>
          </a:p>
          <a:p>
            <a:r>
              <a:rPr lang="en-US" sz="2000" dirty="0"/>
              <a:t>Hard to get ROI on a small number of </a:t>
            </a:r>
            <a:r>
              <a:rPr lang="en-US" sz="2000" dirty="0" smtClean="0"/>
              <a:t>projects</a:t>
            </a:r>
          </a:p>
          <a:p>
            <a:r>
              <a:rPr lang="en-US" sz="2000" dirty="0" smtClean="0"/>
              <a:t>Centre of Excellence approach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2145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ESB options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Proprietary</a:t>
            </a:r>
          </a:p>
          <a:p>
            <a:pPr lvl="1"/>
            <a:r>
              <a:rPr lang="en-US" dirty="0" smtClean="0"/>
              <a:t>IBM, Oracle, </a:t>
            </a:r>
            <a:r>
              <a:rPr lang="en-US" dirty="0" err="1" smtClean="0"/>
              <a:t>Tibco</a:t>
            </a:r>
            <a:r>
              <a:rPr lang="en-US" dirty="0" smtClean="0"/>
              <a:t>, SAP</a:t>
            </a:r>
          </a:p>
          <a:p>
            <a:r>
              <a:rPr lang="en-US" dirty="0" smtClean="0"/>
              <a:t>Open Source</a:t>
            </a:r>
          </a:p>
          <a:p>
            <a:pPr lvl="1"/>
            <a:r>
              <a:rPr lang="en-US" dirty="0" smtClean="0"/>
              <a:t>Mule, Fuse, WSO2</a:t>
            </a:r>
          </a:p>
          <a:p>
            <a:pPr lvl="1"/>
            <a:r>
              <a:rPr lang="en-US" dirty="0" smtClean="0"/>
              <a:t>Apache </a:t>
            </a:r>
            <a:r>
              <a:rPr lang="en-US" dirty="0" err="1" smtClean="0"/>
              <a:t>ServiceMix</a:t>
            </a:r>
            <a:r>
              <a:rPr lang="en-US" dirty="0" smtClean="0"/>
              <a:t>, Apache Synapse, Apache Camel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851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1558</TotalTime>
  <Words>619</Words>
  <Application>Microsoft Macintosh PowerPoint</Application>
  <PresentationFormat>On-screen Show (4:3)</PresentationFormat>
  <Paragraphs>216</Paragraphs>
  <Slides>28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Integration between services and mediation</vt:lpstr>
      <vt:lpstr>PowerPoint Presentation</vt:lpstr>
      <vt:lpstr>Seven Cases of Integration (from Gartner)</vt:lpstr>
      <vt:lpstr>Recap on SOA model</vt:lpstr>
      <vt:lpstr>Enterprise Service Bus (ESB)</vt:lpstr>
      <vt:lpstr>ESB as an implementation of SOA</vt:lpstr>
      <vt:lpstr>Different approaches</vt:lpstr>
      <vt:lpstr>Pros and Cons of an ESB</vt:lpstr>
      <vt:lpstr>ESB options</vt:lpstr>
      <vt:lpstr>ESB models</vt:lpstr>
      <vt:lpstr>Graphically  Apache Synapse terminology used</vt:lpstr>
      <vt:lpstr>From some tooling</vt:lpstr>
      <vt:lpstr>More Tooling</vt:lpstr>
      <vt:lpstr>PowerPoint Presentation</vt:lpstr>
      <vt:lpstr>Enterprise Integration Patterns</vt:lpstr>
      <vt:lpstr>Enterprise Integration Patterns</vt:lpstr>
      <vt:lpstr>High Performance and Stability</vt:lpstr>
      <vt:lpstr>How does mediation / integration fit into Microservices / Containers?</vt:lpstr>
      <vt:lpstr>ESB-led integration has created “gates” hindering agile development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Ballerina Language</vt:lpstr>
      <vt:lpstr>Ballerina diagram and language</vt:lpstr>
      <vt:lpstr>Resources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283</cp:revision>
  <dcterms:created xsi:type="dcterms:W3CDTF">2012-03-07T10:41:54Z</dcterms:created>
  <dcterms:modified xsi:type="dcterms:W3CDTF">2018-11-28T20:09:21Z</dcterms:modified>
</cp:coreProperties>
</file>